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765" r:id="rId2"/>
    <p:sldId id="838" r:id="rId3"/>
    <p:sldId id="845" r:id="rId4"/>
    <p:sldId id="876" r:id="rId5"/>
    <p:sldId id="878" r:id="rId6"/>
    <p:sldId id="879" r:id="rId7"/>
    <p:sldId id="881" r:id="rId8"/>
    <p:sldId id="882" r:id="rId9"/>
    <p:sldId id="883" r:id="rId10"/>
    <p:sldId id="884" r:id="rId11"/>
    <p:sldId id="886" r:id="rId12"/>
    <p:sldId id="849" r:id="rId13"/>
    <p:sldId id="857" r:id="rId14"/>
    <p:sldId id="887" r:id="rId15"/>
    <p:sldId id="836" r:id="rId16"/>
  </p:sldIdLst>
  <p:sldSz cx="9144000" cy="6858000" type="screen4x3"/>
  <p:notesSz cx="6808788" cy="99409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BC0105-9BC2-4133-8923-F215EE462018}">
          <p14:sldIdLst>
            <p14:sldId id="765"/>
            <p14:sldId id="838"/>
            <p14:sldId id="845"/>
            <p14:sldId id="876"/>
            <p14:sldId id="878"/>
            <p14:sldId id="879"/>
            <p14:sldId id="881"/>
            <p14:sldId id="882"/>
            <p14:sldId id="883"/>
            <p14:sldId id="884"/>
            <p14:sldId id="886"/>
            <p14:sldId id="849"/>
            <p14:sldId id="857"/>
          </p14:sldIdLst>
        </p14:section>
        <p14:section name="Раздел без заголовка" id="{0E3D48F3-C070-4032-852B-829EA8E56468}">
          <p14:sldIdLst>
            <p14:sldId id="887"/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FCFF"/>
    <a:srgbClr val="FFFDFB"/>
    <a:srgbClr val="EDFCFD"/>
    <a:srgbClr val="FF0066"/>
    <a:srgbClr val="0FC4EF"/>
    <a:srgbClr val="082FAC"/>
    <a:srgbClr val="F7F7F7"/>
    <a:srgbClr val="EDEFE5"/>
    <a:srgbClr val="FFEAD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9266" autoAdjust="0"/>
  </p:normalViewPr>
  <p:slideViewPr>
    <p:cSldViewPr>
      <p:cViewPr varScale="1">
        <p:scale>
          <a:sx n="104" d="100"/>
          <a:sy n="104" d="100"/>
        </p:scale>
        <p:origin x="1788" y="12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Инцидентов по итогам года 
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2700"/>
              <a:effectLst>
                <a:outerShdw blurRad="50800" dist="50800" dir="5400000" algn="ctr" rotWithShape="0">
                  <a:srgbClr val="000000">
                    <a:alpha val="82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-4.42187500000001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833333333333333E-3"/>
                  <c:y val="-0.31921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09567736"/>
        <c:axId val="309567344"/>
      </c:barChart>
      <c:catAx>
        <c:axId val="309567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9567344"/>
        <c:crosses val="autoZero"/>
        <c:auto val="1"/>
        <c:lblAlgn val="ctr"/>
        <c:lblOffset val="100"/>
        <c:noMultiLvlLbl val="0"/>
      </c:catAx>
      <c:valAx>
        <c:axId val="3095673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9567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09100960"/>
        <c:axId val="309107624"/>
      </c:barChart>
      <c:catAx>
        <c:axId val="30910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9107624"/>
        <c:crosses val="autoZero"/>
        <c:auto val="1"/>
        <c:lblAlgn val="ctr"/>
        <c:lblOffset val="100"/>
        <c:noMultiLvlLbl val="0"/>
      </c:catAx>
      <c:valAx>
        <c:axId val="3091076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9100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Внеплановые проверки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263</c:v>
                </c:pt>
                <c:pt idx="1">
                  <c:v>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05268304"/>
        <c:axId val="305268696"/>
      </c:barChart>
      <c:catAx>
        <c:axId val="3052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5268696"/>
        <c:crosses val="autoZero"/>
        <c:auto val="1"/>
        <c:lblAlgn val="ctr"/>
        <c:lblOffset val="100"/>
        <c:noMultiLvlLbl val="0"/>
      </c:catAx>
      <c:valAx>
        <c:axId val="3052686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5268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оценок соискателей лецензий/лицензиатов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14083472"/>
        <c:axId val="314083864"/>
      </c:barChart>
      <c:catAx>
        <c:axId val="31408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4083864"/>
        <c:crosses val="autoZero"/>
        <c:auto val="1"/>
        <c:lblAlgn val="ctr"/>
        <c:lblOffset val="100"/>
        <c:noMultiLvlLbl val="0"/>
      </c:catAx>
      <c:valAx>
        <c:axId val="3140838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1408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плановая</c:v>
                </c:pt>
                <c:pt idx="1">
                  <c:v>внеплановая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871</c:v>
                </c:pt>
                <c:pt idx="1">
                  <c:v>1283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530</c:v>
                </c:pt>
                <c:pt idx="1">
                  <c:v>527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303432488"/>
        <c:axId val="303433664"/>
      </c:barChart>
      <c:catAx>
        <c:axId val="303432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3433664"/>
        <c:crosses val="autoZero"/>
        <c:auto val="1"/>
        <c:lblAlgn val="ctr"/>
        <c:lblOffset val="100"/>
        <c:noMultiLvlLbl val="0"/>
      </c:catAx>
      <c:valAx>
        <c:axId val="3034336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3432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24" tIns="45964" rIns="91924" bIns="45964" numCol="1" anchor="t" anchorCtr="0" compatLnSpc="1">
            <a:prstTxWarp prst="textNoShape">
              <a:avLst/>
            </a:prstTxWarp>
          </a:bodyPr>
          <a:lstStyle>
            <a:lvl1pPr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681" y="1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24" tIns="45964" rIns="91924" bIns="45964" numCol="1" anchor="t" anchorCtr="0" compatLnSpc="1">
            <a:prstTxWarp prst="textNoShape">
              <a:avLst/>
            </a:prstTxWarp>
          </a:bodyPr>
          <a:lstStyle>
            <a:lvl1pPr algn="r"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24" tIns="45964" rIns="91924" bIns="45964" numCol="1" anchor="b" anchorCtr="0" compatLnSpc="1">
            <a:prstTxWarp prst="textNoShape">
              <a:avLst/>
            </a:prstTxWarp>
          </a:bodyPr>
          <a:lstStyle>
            <a:lvl1pPr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681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24" tIns="45964" rIns="91924" bIns="45964" numCol="1" anchor="b" anchorCtr="0" compatLnSpc="1">
            <a:prstTxWarp prst="textNoShape">
              <a:avLst/>
            </a:prstTxWarp>
          </a:bodyPr>
          <a:lstStyle>
            <a:lvl1pPr algn="r" defTabSz="918463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24" tIns="45964" rIns="91924" bIns="45964" numCol="1" anchor="t" anchorCtr="0" compatLnSpc="1">
            <a:prstTxWarp prst="textNoShape">
              <a:avLst/>
            </a:prstTxWarp>
          </a:bodyPr>
          <a:lstStyle>
            <a:lvl1pPr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681" y="1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24" tIns="45964" rIns="91924" bIns="45964" numCol="1" anchor="t" anchorCtr="0" compatLnSpc="1">
            <a:prstTxWarp prst="textNoShape">
              <a:avLst/>
            </a:prstTxWarp>
          </a:bodyPr>
          <a:lstStyle>
            <a:lvl1pPr algn="r"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2" y="4724775"/>
            <a:ext cx="4994785" cy="446963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24" tIns="45964" rIns="91924" bIns="459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24" tIns="45964" rIns="91924" bIns="45964" numCol="1" anchor="b" anchorCtr="0" compatLnSpc="1">
            <a:prstTxWarp prst="textNoShape">
              <a:avLst/>
            </a:prstTxWarp>
          </a:bodyPr>
          <a:lstStyle>
            <a:lvl1pPr defTabSz="919299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681" y="9443249"/>
            <a:ext cx="2950108" cy="49767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24" tIns="45964" rIns="91924" bIns="45964" numCol="1" anchor="b" anchorCtr="0" compatLnSpc="1">
            <a:prstTxWarp prst="textNoShape">
              <a:avLst/>
            </a:prstTxWarp>
          </a:bodyPr>
          <a:lstStyle>
            <a:lvl1pPr algn="r" defTabSz="918463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60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028" indent="-283088" defTabSz="92160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352" indent="-226470" defTabSz="92160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292" indent="-226470" defTabSz="92160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33" indent="-226470" defTabSz="92160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173" indent="-226470" defTabSz="921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115" indent="-226470" defTabSz="921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055" indent="-226470" defTabSz="921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995" indent="-226470" defTabSz="9216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6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028" indent="-283088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35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29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33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173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11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05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99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6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028" indent="-283088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35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29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33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173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11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05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99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028" indent="-283088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35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292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33" indent="-226470" defTabSz="918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173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11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05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995" indent="-226470" defTabSz="918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96942" y="2060848"/>
            <a:ext cx="8964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Основные показатели надзорной деятельности отдела общего промышленного надзора по Ярославской области по итогам 9 месяцев 2023 года</a:t>
            </a:r>
          </a:p>
          <a:p>
            <a:pPr algn="ctr">
              <a:defRPr/>
            </a:pPr>
            <a:endParaRPr lang="ru-RU" b="1" cap="all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главного государственного инспектора отдела общего промышленного 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Ярославской и Костромской областям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Голубевой Марины Владимировны</a:t>
            </a:r>
            <a:endParaRPr kumimoji="1" lang="ru-RU" sz="2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04800" y="5994201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28 ноября 2023 </a:t>
            </a: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11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3568" y="134076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Показатели работы надзорных отделов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44949"/>
              </p:ext>
            </p:extLst>
          </p:nvPr>
        </p:nvGraphicFramePr>
        <p:xfrm>
          <a:off x="2046313" y="2306451"/>
          <a:ext cx="5544616" cy="364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</a:tblGrid>
              <a:tr h="3642829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Результативность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надзора (количество выявленных нарушений, отнесённое к количеству проведённых обследований) по итогам 9 месяцев 2023 г. составляет 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7,2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нарушений на одно обследование.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Нагрузка инспекторского состава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отдела промышленного надзора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итогам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г. составляет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проверок в месяц.</a:t>
                      </a:r>
                      <a:endParaRPr lang="ru-RU" sz="1600" b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2683001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13</a:t>
            </a:r>
            <a:endParaRPr lang="ru-RU" altLang="ru-RU" sz="1600" dirty="0"/>
          </a:p>
        </p:txBody>
      </p:sp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719897" y="1475717"/>
            <a:ext cx="8047038" cy="1026181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По состоянию на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01.01.2023 21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организация осуществляла </a:t>
            </a:r>
            <a:r>
              <a:rPr lang="ru-RU" altLang="ru-RU" sz="2000" b="1" dirty="0">
                <a:solidFill>
                  <a:srgbClr val="002060"/>
                </a:solidFill>
              </a:rPr>
              <a:t>деятельность без соответствующей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лицензии.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08464" y="2247242"/>
            <a:ext cx="8527072" cy="78844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 algn="just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предприятий</a:t>
            </a:r>
            <a:r>
              <a:rPr lang="ru-RU" sz="1600" dirty="0"/>
              <a:t>, эксплуатирующих ОПО без </a:t>
            </a:r>
            <a:r>
              <a:rPr lang="ru-RU" sz="1600" dirty="0" smtClean="0"/>
              <a:t>лицензии, были объявлены </a:t>
            </a:r>
            <a:r>
              <a:rPr lang="ru-RU" sz="1600" dirty="0"/>
              <a:t>предостережения о недопустимости нарушения обязательных требований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8464" y="3651504"/>
            <a:ext cx="8527072" cy="1159841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 algn="just"/>
            <a:r>
              <a:rPr lang="ru-RU" sz="1600" dirty="0" smtClean="0"/>
              <a:t>В </a:t>
            </a:r>
            <a:r>
              <a:rPr lang="ru-RU" sz="1600" dirty="0"/>
              <a:t>отношении организаций </a:t>
            </a:r>
            <a:r>
              <a:rPr lang="ru-RU" sz="1600" dirty="0" smtClean="0"/>
              <a:t>проведены внеплановых </a:t>
            </a:r>
            <a:r>
              <a:rPr lang="ru-RU" sz="1600" dirty="0"/>
              <a:t>контрольных (надзорных) мероприятий, по результатам которых применялись меры административного воздействия, в том числе в виде административного приостановления </a:t>
            </a:r>
            <a:r>
              <a:rPr lang="ru-RU" sz="1600" dirty="0" smtClean="0"/>
              <a:t>деятельности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8045" y="2340504"/>
            <a:ext cx="364503" cy="578572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491695" y="3942138"/>
            <a:ext cx="364503" cy="578572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308464" y="5250812"/>
            <a:ext cx="8527072" cy="1130938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 algn="just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предприятий</a:t>
            </a:r>
            <a:r>
              <a:rPr lang="ru-RU" sz="1600" dirty="0"/>
              <a:t>, эксплуатирующих ОПО без лицензии, направлены письма о принятии мер в органы </a:t>
            </a:r>
            <a:r>
              <a:rPr lang="ru-RU" sz="1600" dirty="0" smtClean="0"/>
              <a:t>прокуратуры, </a:t>
            </a:r>
            <a:r>
              <a:rPr lang="ru-RU" sz="1600" dirty="0"/>
              <a:t>правоохранительные </a:t>
            </a:r>
            <a:r>
              <a:rPr lang="ru-RU" sz="1600" dirty="0" smtClean="0"/>
              <a:t>органы, </a:t>
            </a:r>
            <a:r>
              <a:rPr lang="ru-RU" sz="1600" dirty="0"/>
              <a:t>территориальные органы ФСБ </a:t>
            </a:r>
            <a:r>
              <a:rPr lang="ru-RU" sz="1600" dirty="0" smtClean="0"/>
              <a:t>России, </a:t>
            </a:r>
            <a:r>
              <a:rPr lang="ru-RU" sz="1600" dirty="0"/>
              <a:t>заместителям Председателя Правительства </a:t>
            </a:r>
            <a:r>
              <a:rPr lang="ru-RU" sz="1600" dirty="0" smtClean="0"/>
              <a:t>Ярославской области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91696" y="5427161"/>
            <a:ext cx="364503" cy="578572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0" y="7046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6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2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072714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14</a:t>
            </a:r>
            <a:endParaRPr lang="ru-RU" altLang="ru-RU" sz="1600" dirty="0"/>
          </a:p>
        </p:txBody>
      </p:sp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8298" y="1628800"/>
            <a:ext cx="8527403" cy="4197750"/>
            <a:chOff x="1117492" y="1041368"/>
            <a:chExt cx="7318435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154615" y="3829735"/>
              <a:ext cx="7281312" cy="2621633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 algn="just"/>
              <a:r>
                <a:rPr lang="ru-RU" sz="1600" dirty="0"/>
                <a:t>В отношении </a:t>
              </a:r>
              <a:r>
                <a:rPr lang="ru-RU" sz="1600" dirty="0" smtClean="0"/>
                <a:t>организаций </a:t>
              </a:r>
              <a:r>
                <a:rPr lang="ru-RU" sz="1600" dirty="0"/>
                <a:t>по информации, направленной Управлением, органами прокуратуры в суд </a:t>
              </a:r>
              <a:r>
                <a:rPr lang="ru-RU" sz="1600" dirty="0" smtClean="0"/>
                <a:t>направлены заявления </a:t>
              </a:r>
              <a:r>
                <a:rPr lang="ru-RU" sz="1600" dirty="0"/>
                <a:t>в </a:t>
              </a:r>
              <a:r>
                <a:rPr lang="ru-RU" sz="1600" dirty="0" smtClean="0"/>
                <a:t>защиту неопределенного </a:t>
              </a:r>
              <a:r>
                <a:rPr lang="ru-RU" sz="1600" dirty="0"/>
                <a:t>круга </a:t>
              </a:r>
              <a:r>
                <a:rPr lang="ru-RU" sz="1600" dirty="0" smtClean="0"/>
                <a:t>лиц </a:t>
              </a:r>
              <a:r>
                <a:rPr lang="ru-RU" sz="1600" dirty="0"/>
                <a:t>о возложении обязанности устранить нарушения законодательства в области промышленной безопасности при эксплуатации опасного производственного объекта, получить лицензию на эксплуатацию взрывопожароопасных и химически опасных производственных объектов I, II и III класса опасности, запретить эксплуатацию ОПО до устранения нарушений законодательства</a:t>
              </a:r>
              <a:r>
                <a:rPr lang="ru-RU" sz="1600" dirty="0" smtClean="0"/>
                <a:t>.</a:t>
              </a:r>
              <a:endParaRPr lang="ru-RU" sz="16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54615" y="1041368"/>
              <a:ext cx="7281312" cy="2735991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 algn="just"/>
              <a:r>
                <a:rPr lang="ru-RU" sz="1600" dirty="0" smtClean="0"/>
                <a:t>Организовано </a:t>
              </a:r>
              <a:r>
                <a:rPr lang="ru-RU" sz="1600" dirty="0"/>
                <a:t>взаимодействие с </a:t>
              </a:r>
              <a:r>
                <a:rPr lang="ru-RU" sz="1600" dirty="0" err="1"/>
                <a:t>ресурсоснабжающими</a:t>
              </a:r>
              <a:r>
                <a:rPr lang="ru-RU" sz="1600" dirty="0"/>
                <a:t> организациями и органами местного самоуправления с целью установления организаций, осуществляющих эксплуатацию опасных производственных объектов. На основании полученной информации новым эксплуатирующим организациям объявлены предостережения о недопустимости нарушения обязательных требований, предложено зарегистрировать объекты в государственном реестре опасных производственных объектов и получить лицензию на осуществление лицензируемого вида деятельности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24295" y="1692878"/>
            <a:ext cx="406578" cy="690510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598172" y="4075190"/>
            <a:ext cx="406578" cy="690510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467544" y="5687318"/>
            <a:ext cx="8299068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 итогам 2023 года Управлением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выдано 15 лицензий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территории Ярославской области. На 01.11.2023 19 организаций осуществляют деятельность без лицензии.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5" name="Group 36"/>
          <p:cNvGrpSpPr>
            <a:grpSpLocks/>
          </p:cNvGrpSpPr>
          <p:nvPr/>
        </p:nvGrpSpPr>
        <p:grpSpPr bwMode="auto">
          <a:xfrm>
            <a:off x="0" y="-98441"/>
            <a:ext cx="9144000" cy="1611313"/>
            <a:chOff x="0" y="-251"/>
            <a:chExt cx="5760" cy="1015"/>
          </a:xfrm>
        </p:grpSpPr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860330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15</a:t>
            </a:r>
          </a:p>
          <a:p>
            <a:endParaRPr lang="ru-RU" altLang="ru-RU" sz="1600" dirty="0"/>
          </a:p>
        </p:txBody>
      </p:sp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1967" y="141615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Производственный контроль: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82703048"/>
              </p:ext>
            </p:extLst>
          </p:nvPr>
        </p:nvGraphicFramePr>
        <p:xfrm>
          <a:off x="1524000" y="19226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31297" y="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050837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16</a:t>
            </a:r>
          </a:p>
          <a:p>
            <a:endParaRPr lang="ru-RU" altLang="ru-RU" sz="1600" dirty="0"/>
          </a:p>
        </p:txBody>
      </p:sp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1245295"/>
            <a:ext cx="8496944" cy="52151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084" y="2204864"/>
            <a:ext cx="7973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/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экономические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причины.</a:t>
            </a:r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-227905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069142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2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50081" y="1269186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1477 поднадзорных объектов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722822"/>
              </p:ext>
            </p:extLst>
          </p:nvPr>
        </p:nvGraphicFramePr>
        <p:xfrm>
          <a:off x="827397" y="2157793"/>
          <a:ext cx="7489205" cy="3284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0753"/>
                <a:gridCol w="2808452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 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5572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818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0046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IV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640</a:t>
                      </a:r>
                      <a:endParaRPr lang="ru-RU" sz="2000" b="1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08720">
                <a:tc>
                  <a:txBody>
                    <a:bodyPr/>
                    <a:lstStyle/>
                    <a:p>
                      <a:pPr algn="l"/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ВСЕГО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1477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9754"/>
              </p:ext>
            </p:extLst>
          </p:nvPr>
        </p:nvGraphicFramePr>
        <p:xfrm>
          <a:off x="905409" y="2735242"/>
          <a:ext cx="7489825" cy="30364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1141"/>
                <a:gridCol w="2808684"/>
              </a:tblGrid>
              <a:tr h="996287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 smtClean="0">
                          <a:solidFill>
                            <a:srgbClr val="000066"/>
                          </a:solidFill>
                        </a:rPr>
                        <a:t>Инциденты </a:t>
                      </a:r>
                      <a:endParaRPr lang="ru-RU" sz="2000" b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</a:tr>
              <a:tr h="9251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algn="ctr" defTabSz="914400" rtl="0" eaLnBrk="1" latinLnBrk="0" hangingPunct="1"/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  <a:tr h="1115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Несчастные случаи 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Не зарегистрировано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639185" y="1772816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 smtClean="0">
                <a:solidFill>
                  <a:srgbClr val="002060"/>
                </a:solidFill>
              </a:rPr>
              <a:t>Аварии, несчастные случаи, инциденты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4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267744" y="6093296"/>
            <a:ext cx="4675584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6140043"/>
            <a:ext cx="46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Количество инцидентов увеличилось на 100</a:t>
            </a:r>
            <a:r>
              <a:rPr lang="en-US" sz="1600" dirty="0" smtClean="0"/>
              <a:t>%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59887794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3536" y="-39934"/>
            <a:ext cx="9144000" cy="1611313"/>
            <a:chOff x="0" y="-251"/>
            <a:chExt cx="5760" cy="1015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708413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5</a:t>
            </a:r>
          </a:p>
          <a:p>
            <a:endParaRPr lang="ru-RU" altLang="ru-RU" sz="1600" dirty="0"/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5715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плановых проверок снизилось на 44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09259057"/>
              </p:ext>
            </p:extLst>
          </p:nvPr>
        </p:nvGraphicFramePr>
        <p:xfrm>
          <a:off x="1524000" y="131856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8894" y="-104039"/>
            <a:ext cx="9144000" cy="1611313"/>
            <a:chOff x="0" y="-251"/>
            <a:chExt cx="5760" cy="1015"/>
          </a:xfrm>
        </p:grpSpPr>
        <p:sp>
          <p:nvSpPr>
            <p:cNvPr id="16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7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150943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6</a:t>
            </a:r>
          </a:p>
          <a:p>
            <a:endParaRPr lang="ru-RU" altLang="ru-RU" sz="1600" dirty="0"/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061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внеплановых  проверок увеличилось на 10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70234031"/>
              </p:ext>
            </p:extLst>
          </p:nvPr>
        </p:nvGraphicFramePr>
        <p:xfrm>
          <a:off x="1691680" y="131856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8894" y="-98243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320940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8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1043608" y="1272790"/>
            <a:ext cx="7843838" cy="846544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dirty="0"/>
              <a:t>Количество оценок соискателей </a:t>
            </a:r>
            <a:r>
              <a:rPr lang="ru-RU" sz="2400" dirty="0" smtClean="0"/>
              <a:t>лицензий/лицензиатов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увеличилось на 17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15016428"/>
              </p:ext>
            </p:extLst>
          </p:nvPr>
        </p:nvGraphicFramePr>
        <p:xfrm>
          <a:off x="1524000" y="194114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0" name="Group 36"/>
          <p:cNvGrpSpPr>
            <a:grpSpLocks/>
          </p:cNvGrpSpPr>
          <p:nvPr/>
        </p:nvGrpSpPr>
        <p:grpSpPr bwMode="auto">
          <a:xfrm>
            <a:off x="0" y="10726"/>
            <a:ext cx="9144000" cy="1611313"/>
            <a:chOff x="0" y="-251"/>
            <a:chExt cx="5760" cy="1015"/>
          </a:xfrm>
        </p:grpSpPr>
        <p:sp>
          <p:nvSpPr>
            <p:cNvPr id="2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5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37198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97419" y="6412079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9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88366" y="1602511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Результативные и безрезультативные проверки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68911"/>
              </p:ext>
            </p:extLst>
          </p:nvPr>
        </p:nvGraphicFramePr>
        <p:xfrm>
          <a:off x="143508" y="2348880"/>
          <a:ext cx="8856984" cy="163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440160"/>
                <a:gridCol w="3816424"/>
                <a:gridCol w="1008112"/>
              </a:tblGrid>
              <a:tr h="57606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Плановые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Внеплановые (по  согласованию с  органами прокуратуры)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Всего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: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marL="91447" marR="91447"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9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результативные</a:t>
                      </a: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21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безрезультативные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566525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10</a:t>
            </a:r>
          </a:p>
          <a:p>
            <a:endParaRPr lang="ru-RU" altLang="ru-RU" sz="1600" dirty="0"/>
          </a:p>
        </p:txBody>
      </p:sp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50081" y="1412776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 итогам 2023 года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выявлено 2154 нарушения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5969563"/>
            <a:ext cx="7056784" cy="646331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 аналогичный период 2022 года выявлено 985 нарушений. Увеличение показателя на 119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%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25159305"/>
              </p:ext>
            </p:extLst>
          </p:nvPr>
        </p:nvGraphicFramePr>
        <p:xfrm>
          <a:off x="1691680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96366080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65807</TotalTime>
  <Words>714</Words>
  <Application>Microsoft Office PowerPoint</Application>
  <PresentationFormat>Экран (4:3)</PresentationFormat>
  <Paragraphs>157</Paragraphs>
  <Slides>15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Якимова Наталия Анатольевна</cp:lastModifiedBy>
  <cp:revision>2781</cp:revision>
  <cp:lastPrinted>2023-11-13T08:37:12Z</cp:lastPrinted>
  <dcterms:created xsi:type="dcterms:W3CDTF">2000-02-02T11:29:10Z</dcterms:created>
  <dcterms:modified xsi:type="dcterms:W3CDTF">2023-11-27T10:12:08Z</dcterms:modified>
</cp:coreProperties>
</file>