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6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9" r:id="rId1"/>
  </p:sldMasterIdLst>
  <p:notesMasterIdLst>
    <p:notesMasterId r:id="rId17"/>
  </p:notesMasterIdLst>
  <p:handoutMasterIdLst>
    <p:handoutMasterId r:id="rId18"/>
  </p:handoutMasterIdLst>
  <p:sldIdLst>
    <p:sldId id="765" r:id="rId2"/>
    <p:sldId id="838" r:id="rId3"/>
    <p:sldId id="845" r:id="rId4"/>
    <p:sldId id="876" r:id="rId5"/>
    <p:sldId id="878" r:id="rId6"/>
    <p:sldId id="879" r:id="rId7"/>
    <p:sldId id="881" r:id="rId8"/>
    <p:sldId id="882" r:id="rId9"/>
    <p:sldId id="883" r:id="rId10"/>
    <p:sldId id="884" r:id="rId11"/>
    <p:sldId id="886" r:id="rId12"/>
    <p:sldId id="849" r:id="rId13"/>
    <p:sldId id="857" r:id="rId14"/>
    <p:sldId id="887" r:id="rId15"/>
    <p:sldId id="836" r:id="rId16"/>
  </p:sldIdLst>
  <p:sldSz cx="9144000" cy="6858000" type="screen4x3"/>
  <p:notesSz cx="6808788" cy="994092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69BC0105-9BC2-4133-8923-F215EE462018}">
          <p14:sldIdLst>
            <p14:sldId id="765"/>
            <p14:sldId id="838"/>
            <p14:sldId id="845"/>
            <p14:sldId id="876"/>
            <p14:sldId id="878"/>
            <p14:sldId id="879"/>
            <p14:sldId id="881"/>
            <p14:sldId id="882"/>
            <p14:sldId id="883"/>
            <p14:sldId id="884"/>
            <p14:sldId id="886"/>
            <p14:sldId id="849"/>
            <p14:sldId id="857"/>
          </p14:sldIdLst>
        </p14:section>
        <p14:section name="Раздел без заголовка" id="{0E3D48F3-C070-4032-852B-829EA8E56468}">
          <p14:sldIdLst>
            <p14:sldId id="887"/>
            <p14:sldId id="83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 userDrawn="1">
          <p15:clr>
            <a:srgbClr val="A4A3A4"/>
          </p15:clr>
        </p15:guide>
        <p15:guide id="2" pos="214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5FCFF"/>
    <a:srgbClr val="FFFDFB"/>
    <a:srgbClr val="EDFCFD"/>
    <a:srgbClr val="FF0066"/>
    <a:srgbClr val="0FC4EF"/>
    <a:srgbClr val="082FAC"/>
    <a:srgbClr val="F7F7F7"/>
    <a:srgbClr val="EDEFE5"/>
    <a:srgbClr val="FFEAD5"/>
    <a:srgbClr val="FFF9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92" autoAdjust="0"/>
    <p:restoredTop sz="89266" autoAdjust="0"/>
  </p:normalViewPr>
  <p:slideViewPr>
    <p:cSldViewPr>
      <p:cViewPr varScale="1">
        <p:scale>
          <a:sx n="104" d="100"/>
          <a:sy n="104" d="100"/>
        </p:scale>
        <p:origin x="1788" y="126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04" y="-96"/>
      </p:cViewPr>
      <p:guideLst>
        <p:guide orient="horz" pos="3132"/>
        <p:guide pos="214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Инцидентов по итогам года 
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ln w="12700"/>
              <a:effectLst>
                <a:outerShdw blurRad="50800" dist="50800" dir="5400000" algn="ctr" rotWithShape="0">
                  <a:srgbClr val="000000">
                    <a:alpha val="82000"/>
                  </a:srgbClr>
                </a:outerShdw>
              </a:effectLst>
            </c:spPr>
          </c:dPt>
          <c:dLbls>
            <c:dLbl>
              <c:idx val="0"/>
              <c:layout>
                <c:manualLayout>
                  <c:x val="0"/>
                  <c:y val="-4.421875000000011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0833333333333333E-3"/>
                  <c:y val="-0.3192187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2022</c:v>
                </c:pt>
                <c:pt idx="1">
                  <c:v>2023</c:v>
                </c:pt>
              </c:numCache>
            </c:num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0</c:v>
                </c:pt>
                <c:pt idx="1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axId val="309567736"/>
        <c:axId val="309567344"/>
      </c:barChart>
      <c:catAx>
        <c:axId val="309567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09567344"/>
        <c:crosses val="autoZero"/>
        <c:auto val="1"/>
        <c:lblAlgn val="ctr"/>
        <c:lblOffset val="100"/>
        <c:noMultiLvlLbl val="0"/>
      </c:catAx>
      <c:valAx>
        <c:axId val="30956734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3095677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Плановые проверки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2022</c:v>
                </c:pt>
                <c:pt idx="1">
                  <c:v>2023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18</c:v>
                </c:pt>
                <c:pt idx="1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axId val="309100960"/>
        <c:axId val="309107624"/>
      </c:barChart>
      <c:catAx>
        <c:axId val="309100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09107624"/>
        <c:crosses val="autoZero"/>
        <c:auto val="1"/>
        <c:lblAlgn val="ctr"/>
        <c:lblOffset val="100"/>
        <c:noMultiLvlLbl val="0"/>
      </c:catAx>
      <c:valAx>
        <c:axId val="30910762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3091009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Внеплановые проверки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2022</c:v>
                </c:pt>
                <c:pt idx="1">
                  <c:v>2023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263</c:v>
                </c:pt>
                <c:pt idx="1">
                  <c:v>289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axId val="305268304"/>
        <c:axId val="305268696"/>
      </c:barChart>
      <c:catAx>
        <c:axId val="305268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05268696"/>
        <c:crosses val="autoZero"/>
        <c:auto val="1"/>
        <c:lblAlgn val="ctr"/>
        <c:lblOffset val="100"/>
        <c:noMultiLvlLbl val="0"/>
      </c:catAx>
      <c:valAx>
        <c:axId val="30526869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3052683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оценок соискателей лецензий/лицензиатов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2022</c:v>
                </c:pt>
                <c:pt idx="1">
                  <c:v>2023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23</c:v>
                </c:pt>
                <c:pt idx="1">
                  <c:v>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axId val="314083472"/>
        <c:axId val="314083864"/>
      </c:barChart>
      <c:catAx>
        <c:axId val="314083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14083864"/>
        <c:crosses val="autoZero"/>
        <c:auto val="1"/>
        <c:lblAlgn val="ctr"/>
        <c:lblOffset val="100"/>
        <c:noMultiLvlLbl val="0"/>
      </c:catAx>
      <c:valAx>
        <c:axId val="31408386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3140834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Лист1!$A$2:$A$3</c:f>
              <c:strCache>
                <c:ptCount val="2"/>
                <c:pt idx="0">
                  <c:v>плановая</c:v>
                </c:pt>
                <c:pt idx="1">
                  <c:v>внеплановая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871</c:v>
                </c:pt>
                <c:pt idx="1">
                  <c:v>1283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2022</c:v>
                </c:pt>
                <c:pt idx="1">
                  <c:v>2023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530</c:v>
                </c:pt>
                <c:pt idx="1">
                  <c:v>527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303432488"/>
        <c:axId val="303433664"/>
      </c:barChart>
      <c:catAx>
        <c:axId val="303432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03433664"/>
        <c:crosses val="autoZero"/>
        <c:auto val="1"/>
        <c:lblAlgn val="ctr"/>
        <c:lblOffset val="100"/>
        <c:noMultiLvlLbl val="0"/>
      </c:catAx>
      <c:valAx>
        <c:axId val="30343366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3034324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50108" cy="49767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924" tIns="45964" rIns="91924" bIns="45964" numCol="1" anchor="t" anchorCtr="0" compatLnSpc="1">
            <a:prstTxWarp prst="textNoShape">
              <a:avLst/>
            </a:prstTxWarp>
          </a:bodyPr>
          <a:lstStyle>
            <a:lvl1pPr defTabSz="919299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8681" y="1"/>
            <a:ext cx="2950108" cy="49767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924" tIns="45964" rIns="91924" bIns="45964" numCol="1" anchor="t" anchorCtr="0" compatLnSpc="1">
            <a:prstTxWarp prst="textNoShape">
              <a:avLst/>
            </a:prstTxWarp>
          </a:bodyPr>
          <a:lstStyle>
            <a:lvl1pPr algn="r" defTabSz="919299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3249"/>
            <a:ext cx="2950108" cy="49767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924" tIns="45964" rIns="91924" bIns="45964" numCol="1" anchor="b" anchorCtr="0" compatLnSpc="1">
            <a:prstTxWarp prst="textNoShape">
              <a:avLst/>
            </a:prstTxWarp>
          </a:bodyPr>
          <a:lstStyle>
            <a:lvl1pPr defTabSz="919299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8681" y="9443249"/>
            <a:ext cx="2950108" cy="49767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924" tIns="45964" rIns="91924" bIns="45964" numCol="1" anchor="b" anchorCtr="0" compatLnSpc="1">
            <a:prstTxWarp prst="textNoShape">
              <a:avLst/>
            </a:prstTxWarp>
          </a:bodyPr>
          <a:lstStyle>
            <a:lvl1pPr algn="r" defTabSz="918463">
              <a:defRPr sz="1200">
                <a:latin typeface="Times New Roman" panose="02020603050405020304" pitchFamily="18" charset="0"/>
              </a:defRPr>
            </a:lvl1pPr>
          </a:lstStyle>
          <a:p>
            <a:fld id="{AFF35BAE-0E0C-42A9-86C4-402F0121AE9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93464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50108" cy="49767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924" tIns="45964" rIns="91924" bIns="45964" numCol="1" anchor="t" anchorCtr="0" compatLnSpc="1">
            <a:prstTxWarp prst="textNoShape">
              <a:avLst/>
            </a:prstTxWarp>
          </a:bodyPr>
          <a:lstStyle>
            <a:lvl1pPr defTabSz="919299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8681" y="1"/>
            <a:ext cx="2950108" cy="49767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924" tIns="45964" rIns="91924" bIns="45964" numCol="1" anchor="t" anchorCtr="0" compatLnSpc="1">
            <a:prstTxWarp prst="textNoShape">
              <a:avLst/>
            </a:prstTxWarp>
          </a:bodyPr>
          <a:lstStyle>
            <a:lvl1pPr algn="r" defTabSz="919299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7713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002" y="4724775"/>
            <a:ext cx="4994785" cy="446963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924" tIns="45964" rIns="91924" bIns="459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3249"/>
            <a:ext cx="2950108" cy="49767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924" tIns="45964" rIns="91924" bIns="45964" numCol="1" anchor="b" anchorCtr="0" compatLnSpc="1">
            <a:prstTxWarp prst="textNoShape">
              <a:avLst/>
            </a:prstTxWarp>
          </a:bodyPr>
          <a:lstStyle>
            <a:lvl1pPr defTabSz="919299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8681" y="9443249"/>
            <a:ext cx="2950108" cy="49767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924" tIns="45964" rIns="91924" bIns="45964" numCol="1" anchor="b" anchorCtr="0" compatLnSpc="1">
            <a:prstTxWarp prst="textNoShape">
              <a:avLst/>
            </a:prstTxWarp>
          </a:bodyPr>
          <a:lstStyle>
            <a:lvl1pPr algn="r" defTabSz="918463">
              <a:defRPr sz="1200">
                <a:latin typeface="Times New Roman" panose="02020603050405020304" pitchFamily="18" charset="0"/>
              </a:defRPr>
            </a:lvl1pPr>
          </a:lstStyle>
          <a:p>
            <a:fld id="{358E5C20-1A90-4F2F-AA21-106B6BAC451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160761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E5C20-1A90-4F2F-AA21-106B6BAC4518}" type="slidenum">
              <a:rPr lang="ru-RU" altLang="ru-RU" smtClean="0"/>
              <a:pPr/>
              <a:t>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437558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20484" name="Номер слайда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2160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6028" indent="-283088" defTabSz="92160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2352" indent="-226470" defTabSz="92160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5292" indent="-226470" defTabSz="92160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8233" indent="-226470" defTabSz="92160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91173" indent="-226470" defTabSz="9216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44115" indent="-226470" defTabSz="9216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7055" indent="-226470" defTabSz="9216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9995" indent="-226470" defTabSz="9216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71436A2-7A88-4BA0-8CB3-275F2B255AC2}" type="slidenum">
              <a:rPr lang="ru-RU" altLang="ru-RU">
                <a:latin typeface="Times New Roman" panose="02020603050405020304" pitchFamily="18" charset="0"/>
              </a:rPr>
              <a:pPr/>
              <a:t>3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27687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84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6028" indent="-283088" defTabSz="9184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2352" indent="-226470" defTabSz="9184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5292" indent="-226470" defTabSz="9184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8233" indent="-226470" defTabSz="9184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91173" indent="-226470" defTabSz="918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44115" indent="-226470" defTabSz="918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7055" indent="-226470" defTabSz="918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9995" indent="-226470" defTabSz="918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10D090F-8F77-43F2-8BCB-7A1BF07ADB17}" type="slidenum">
              <a:rPr lang="ru-RU" altLang="ru-RU">
                <a:latin typeface="Times New Roman" panose="02020603050405020304" pitchFamily="18" charset="0"/>
              </a:rPr>
              <a:pPr/>
              <a:t>12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0648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84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6028" indent="-283088" defTabSz="9184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2352" indent="-226470" defTabSz="9184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5292" indent="-226470" defTabSz="9184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8233" indent="-226470" defTabSz="9184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91173" indent="-226470" defTabSz="918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44115" indent="-226470" defTabSz="918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7055" indent="-226470" defTabSz="918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9995" indent="-226470" defTabSz="918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230970-CC0E-4EF1-AA2C-16D9C54A6C22}" type="slidenum">
              <a:rPr lang="ru-RU" altLang="ru-RU">
                <a:latin typeface="Times New Roman" panose="02020603050405020304" pitchFamily="18" charset="0"/>
              </a:rPr>
              <a:pPr/>
              <a:t>13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3536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84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6028" indent="-283088" defTabSz="9184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2352" indent="-226470" defTabSz="9184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5292" indent="-226470" defTabSz="9184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8233" indent="-226470" defTabSz="9184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91173" indent="-226470" defTabSz="918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44115" indent="-226470" defTabSz="918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7055" indent="-226470" defTabSz="918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9995" indent="-226470" defTabSz="918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230970-CC0E-4EF1-AA2C-16D9C54A6C22}" type="slidenum">
              <a:rPr lang="ru-RU" altLang="ru-RU">
                <a:latin typeface="Times New Roman" panose="02020603050405020304" pitchFamily="18" charset="0"/>
              </a:rPr>
              <a:pPr/>
              <a:t>14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353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BB89E4-11D1-4DC1-AEDA-30988EA0374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39682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BCC065-158D-4E6C-B395-1FC83307189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59130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BD7AE1-9134-4319-818A-84F0787BD30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669473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EDDFD7-3AEE-46F0-AA6F-CDBC887FE65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8941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D46719-E1EF-4585-A0C9-5E3C3D1A801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05590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0334E6-9331-43C0-AEF1-E3F4F3957B8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08758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BB757A-2141-460F-9258-F0B9065A32A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70422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BA505A-A064-4E3D-AC8B-7529F1AF325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9434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DE45DA-93A2-42F4-A2E6-7BEE9F1B80F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78365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0559CF-5AA0-4976-89EC-B1DBD58D684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95719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7B34A6-F0AF-45D6-93D1-4680742FAD3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48453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F0FB0A-CC5F-4D30-B1B9-21DC1054124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81102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7198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98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98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6BFFE496-05FA-489A-8F6A-724690EDCCD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ChangeArrowheads="1"/>
          </p:cNvSpPr>
          <p:nvPr/>
        </p:nvSpPr>
        <p:spPr bwMode="auto">
          <a:xfrm>
            <a:off x="196942" y="2060848"/>
            <a:ext cx="8964488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+mj-lt"/>
                <a:cs typeface="Arial" charset="0"/>
              </a:rPr>
              <a:t>Основные показатели надзорной деятельности отдела общего промышленного надзора по Ярославской области по итогам 9 месяцев 2023 года</a:t>
            </a:r>
          </a:p>
          <a:p>
            <a:pPr algn="ctr">
              <a:defRPr/>
            </a:pPr>
            <a:endParaRPr lang="ru-RU" b="1" cap="all" dirty="0" smtClean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90000"/>
              </a:lnSpc>
              <a:defRPr/>
            </a:pPr>
            <a:r>
              <a:rPr kumimoji="1" lang="ru-RU" sz="20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Доклад главного государственного инспектора отдела общего промышленного надзора 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kumimoji="1" lang="ru-RU" sz="20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по Ярославской и Костромской областям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kumimoji="1" lang="ru-RU" sz="20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Голубевой Марины Владимировны</a:t>
            </a:r>
            <a:endParaRPr kumimoji="1" lang="ru-RU" sz="2000" b="1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5029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1" hangingPunct="1">
              <a:lnSpc>
                <a:spcPct val="90000"/>
              </a:lnSpc>
              <a:defRPr/>
            </a:pPr>
            <a:endParaRPr kumimoji="1"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053" name="Group 36"/>
          <p:cNvGrpSpPr>
            <a:grpSpLocks/>
          </p:cNvGrpSpPr>
          <p:nvPr/>
        </p:nvGrpSpPr>
        <p:grpSpPr bwMode="auto">
          <a:xfrm>
            <a:off x="0" y="127000"/>
            <a:ext cx="9144000" cy="1611313"/>
            <a:chOff x="0" y="-251"/>
            <a:chExt cx="5760" cy="1015"/>
          </a:xfrm>
        </p:grpSpPr>
        <p:sp>
          <p:nvSpPr>
            <p:cNvPr id="2060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>
                <a:latin typeface="Calibri" panose="020F0502020204030204" pitchFamily="34" charset="0"/>
              </a:endParaRPr>
            </a:p>
          </p:txBody>
        </p:sp>
        <p:sp>
          <p:nvSpPr>
            <p:cNvPr id="5130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131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" name="Text Box 40"/>
            <p:cNvSpPr txBox="1">
              <a:spLocks noChangeArrowheads="1"/>
            </p:cNvSpPr>
            <p:nvPr/>
          </p:nvSpPr>
          <p:spPr bwMode="auto">
            <a:xfrm>
              <a:off x="327" y="-251"/>
              <a:ext cx="5241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2068" name="Picture 41" descr="fsetan_emblema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15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Line 2"/>
          <p:cNvSpPr>
            <a:spLocks noChangeShapeType="1"/>
          </p:cNvSpPr>
          <p:nvPr/>
        </p:nvSpPr>
        <p:spPr bwMode="auto">
          <a:xfrm flipV="1">
            <a:off x="428625" y="5121275"/>
            <a:ext cx="8501122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-98742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304800" y="5994201"/>
            <a:ext cx="8534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ru-RU" sz="2000" b="1" dirty="0" smtClean="0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28 ноября 2023 </a:t>
            </a:r>
            <a:r>
              <a:rPr kumimoji="1" lang="ru-RU" sz="2000" b="1" dirty="0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г.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1954088" cy="4810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600" dirty="0" smtClean="0"/>
              <a:t>11</a:t>
            </a:r>
          </a:p>
          <a:p>
            <a:endParaRPr lang="ru-RU" altLang="ru-RU" sz="1600" dirty="0"/>
          </a:p>
        </p:txBody>
      </p:sp>
      <p:sp>
        <p:nvSpPr>
          <p:cNvPr id="7176" name="Скругленный прямоугольник 1"/>
          <p:cNvSpPr>
            <a:spLocks noChangeArrowheads="1"/>
          </p:cNvSpPr>
          <p:nvPr/>
        </p:nvSpPr>
        <p:spPr bwMode="auto">
          <a:xfrm>
            <a:off x="683568" y="1340768"/>
            <a:ext cx="7843838" cy="994590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 b="1" dirty="0" smtClean="0">
              <a:solidFill>
                <a:srgbClr val="002060"/>
              </a:solidFill>
            </a:endParaRPr>
          </a:p>
          <a:p>
            <a:pPr algn="ctr" eaLnBrk="1" hangingPunct="1"/>
            <a:r>
              <a:rPr lang="ru-RU" altLang="ru-RU" sz="2000" b="1" dirty="0" smtClean="0">
                <a:solidFill>
                  <a:srgbClr val="002060"/>
                </a:solidFill>
              </a:rPr>
              <a:t>Показатели работы надзорных отделов</a:t>
            </a:r>
            <a:r>
              <a:rPr lang="en-US" altLang="ru-RU" sz="2000" b="1" dirty="0" smtClean="0">
                <a:solidFill>
                  <a:srgbClr val="002060"/>
                </a:solidFill>
              </a:rPr>
              <a:t>:</a:t>
            </a:r>
            <a:endParaRPr lang="ru-RU" altLang="ru-RU" sz="2000" b="1" dirty="0" smtClean="0">
              <a:solidFill>
                <a:srgbClr val="002060"/>
              </a:solidFill>
            </a:endParaRPr>
          </a:p>
          <a:p>
            <a:pPr algn="ctr" eaLnBrk="1" hangingPunct="1"/>
            <a:endParaRPr lang="ru-RU" altLang="ru-RU" sz="2400" b="1" dirty="0" smtClean="0">
              <a:solidFill>
                <a:srgbClr val="002060"/>
              </a:solidFill>
            </a:endParaRPr>
          </a:p>
          <a:p>
            <a:pPr algn="ctr" eaLnBrk="1" hangingPunct="1">
              <a:spcBef>
                <a:spcPts val="2400"/>
              </a:spcBef>
            </a:pPr>
            <a:endParaRPr lang="ru-RU" altLang="ru-RU" b="1" dirty="0">
              <a:solidFill>
                <a:srgbClr val="C00000"/>
              </a:solidFill>
            </a:endParaRPr>
          </a:p>
        </p:txBody>
      </p:sp>
      <p:sp>
        <p:nvSpPr>
          <p:cNvPr id="12" name="TextBox 1"/>
          <p:cNvSpPr txBox="1"/>
          <p:nvPr/>
        </p:nvSpPr>
        <p:spPr>
          <a:xfrm>
            <a:off x="6553200" y="3350567"/>
            <a:ext cx="914400" cy="899436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b="1" dirty="0">
                <a:solidFill>
                  <a:schemeClr val="bg1"/>
                </a:solidFill>
              </a:rPr>
              <a:t>п</a:t>
            </a:r>
            <a:r>
              <a:rPr lang="ru-RU" sz="1800" b="1" dirty="0" smtClean="0">
                <a:solidFill>
                  <a:schemeClr val="bg1"/>
                </a:solidFill>
              </a:rPr>
              <a:t>роверено </a:t>
            </a:r>
          </a:p>
          <a:p>
            <a:pPr algn="ctr"/>
            <a:r>
              <a:rPr lang="ru-RU" sz="1800" b="1" dirty="0" smtClean="0">
                <a:solidFill>
                  <a:schemeClr val="bg1"/>
                </a:solidFill>
              </a:rPr>
              <a:t>3365</a:t>
            </a:r>
          </a:p>
          <a:p>
            <a:endParaRPr lang="ru-RU" sz="1800" b="1" dirty="0">
              <a:solidFill>
                <a:srgbClr val="002060"/>
              </a:solidFill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4044949"/>
              </p:ext>
            </p:extLst>
          </p:nvPr>
        </p:nvGraphicFramePr>
        <p:xfrm>
          <a:off x="2046313" y="2306451"/>
          <a:ext cx="5544616" cy="36428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4616"/>
              </a:tblGrid>
              <a:tr h="3642829"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6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Результативность</a:t>
                      </a:r>
                      <a:r>
                        <a:rPr lang="ru-RU" sz="1600" b="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 надзора (количество выявленных нарушений, отнесённое к количеству проведённых обследований) по итогам 9 месяцев 2023 г. составляет </a:t>
                      </a:r>
                      <a:r>
                        <a:rPr lang="ru-RU" sz="16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7,2</a:t>
                      </a:r>
                      <a:r>
                        <a:rPr lang="ru-RU" sz="1600" b="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 нарушений на одно обследование.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600" b="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Нагрузка инспекторского состава </a:t>
                      </a:r>
                      <a:r>
                        <a:rPr lang="ru-RU" sz="16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отдела промышленного надзора</a:t>
                      </a:r>
                      <a:r>
                        <a:rPr lang="ru-RU" sz="1600" b="0" kern="1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 итогам</a:t>
                      </a:r>
                      <a:r>
                        <a:rPr lang="ru-RU" sz="1600" b="0" kern="1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 г. составляет </a:t>
                      </a:r>
                      <a:r>
                        <a:rPr lang="ru-RU" sz="16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lang="ru-RU" sz="1600" b="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проверок в месяц.</a:t>
                      </a:r>
                      <a:endParaRPr lang="ru-RU" sz="1600" b="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CFF"/>
                    </a:solidFill>
                  </a:tcPr>
                </a:tc>
              </a:tr>
            </a:tbl>
          </a:graphicData>
        </a:graphic>
      </p:graphicFrame>
      <p:grpSp>
        <p:nvGrpSpPr>
          <p:cNvPr id="10" name="Group 36"/>
          <p:cNvGrpSpPr>
            <a:grpSpLocks/>
          </p:cNvGrpSpPr>
          <p:nvPr/>
        </p:nvGrpSpPr>
        <p:grpSpPr bwMode="auto">
          <a:xfrm>
            <a:off x="0" y="127000"/>
            <a:ext cx="9144000" cy="1611313"/>
            <a:chOff x="0" y="-251"/>
            <a:chExt cx="5760" cy="1015"/>
          </a:xfrm>
        </p:grpSpPr>
        <p:sp>
          <p:nvSpPr>
            <p:cNvPr id="11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>
                <a:latin typeface="Calibri" panose="020F0502020204030204" pitchFamily="34" charset="0"/>
              </a:endParaRPr>
            </a:p>
          </p:txBody>
        </p:sp>
        <p:sp>
          <p:nvSpPr>
            <p:cNvPr id="15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6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7" name="Text Box 40"/>
            <p:cNvSpPr txBox="1">
              <a:spLocks noChangeArrowheads="1"/>
            </p:cNvSpPr>
            <p:nvPr/>
          </p:nvSpPr>
          <p:spPr bwMode="auto">
            <a:xfrm>
              <a:off x="327" y="-251"/>
              <a:ext cx="5241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18" name="Picture 41" descr="fsetan_emblema2007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15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126830014"/>
      </p:ext>
    </p:extLst>
  </p:cSld>
  <p:clrMapOvr>
    <a:masterClrMapping/>
  </p:clrMapOvr>
  <p:transition spd="med">
    <p:cover dir="l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026096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600" dirty="0" smtClean="0"/>
              <a:t>13</a:t>
            </a:r>
            <a:endParaRPr lang="ru-RU" altLang="ru-RU" sz="1600" dirty="0"/>
          </a:p>
        </p:txBody>
      </p:sp>
      <p:sp>
        <p:nvSpPr>
          <p:cNvPr id="14344" name="Скругленный прямоугольник 1"/>
          <p:cNvSpPr>
            <a:spLocks noChangeArrowheads="1"/>
          </p:cNvSpPr>
          <p:nvPr/>
        </p:nvSpPr>
        <p:spPr bwMode="auto">
          <a:xfrm>
            <a:off x="719897" y="1475717"/>
            <a:ext cx="8047038" cy="1026181"/>
          </a:xfrm>
          <a:prstGeom prst="rect">
            <a:avLst/>
          </a:prstGeom>
          <a:ln>
            <a:solidFill>
              <a:schemeClr val="bg1"/>
            </a:solidFill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000" b="1" dirty="0">
                <a:solidFill>
                  <a:srgbClr val="002060"/>
                </a:solidFill>
              </a:rPr>
              <a:t>По состоянию на </a:t>
            </a:r>
            <a:r>
              <a:rPr lang="ru-RU" altLang="ru-RU" sz="2000" b="1" dirty="0" smtClean="0">
                <a:solidFill>
                  <a:srgbClr val="002060"/>
                </a:solidFill>
              </a:rPr>
              <a:t>01.01.2023 21 </a:t>
            </a:r>
            <a:r>
              <a:rPr lang="ru-RU" altLang="ru-RU" sz="2000" b="1" dirty="0" smtClean="0">
                <a:solidFill>
                  <a:srgbClr val="002060"/>
                </a:solidFill>
              </a:rPr>
              <a:t>организация осуществляла </a:t>
            </a:r>
            <a:r>
              <a:rPr lang="ru-RU" altLang="ru-RU" sz="2000" b="1" dirty="0">
                <a:solidFill>
                  <a:srgbClr val="002060"/>
                </a:solidFill>
              </a:rPr>
              <a:t>деятельность без соответствующей </a:t>
            </a:r>
            <a:r>
              <a:rPr lang="ru-RU" altLang="ru-RU" sz="2000" b="1" dirty="0" smtClean="0">
                <a:solidFill>
                  <a:srgbClr val="002060"/>
                </a:solidFill>
              </a:rPr>
              <a:t>лицензии.</a:t>
            </a:r>
            <a:endParaRPr lang="ru-RU" altLang="ru-RU" sz="2000" b="1" dirty="0">
              <a:solidFill>
                <a:srgbClr val="002060"/>
              </a:solidFill>
            </a:endParaRPr>
          </a:p>
        </p:txBody>
      </p:sp>
      <p:sp>
        <p:nvSpPr>
          <p:cNvPr id="8" name="Полилиния 7"/>
          <p:cNvSpPr/>
          <p:nvPr/>
        </p:nvSpPr>
        <p:spPr>
          <a:xfrm>
            <a:off x="308464" y="2247242"/>
            <a:ext cx="8527072" cy="788446"/>
          </a:xfrm>
          <a:custGeom>
            <a:avLst/>
            <a:gdLst>
              <a:gd name="connsiteX0" fmla="*/ 0 w 3208441"/>
              <a:gd name="connsiteY0" fmla="*/ 106927 h 641561"/>
              <a:gd name="connsiteX1" fmla="*/ 106927 w 3208441"/>
              <a:gd name="connsiteY1" fmla="*/ 0 h 641561"/>
              <a:gd name="connsiteX2" fmla="*/ 3101514 w 3208441"/>
              <a:gd name="connsiteY2" fmla="*/ 0 h 641561"/>
              <a:gd name="connsiteX3" fmla="*/ 3208441 w 3208441"/>
              <a:gd name="connsiteY3" fmla="*/ 106927 h 641561"/>
              <a:gd name="connsiteX4" fmla="*/ 3208441 w 3208441"/>
              <a:gd name="connsiteY4" fmla="*/ 534634 h 641561"/>
              <a:gd name="connsiteX5" fmla="*/ 3101514 w 3208441"/>
              <a:gd name="connsiteY5" fmla="*/ 641561 h 641561"/>
              <a:gd name="connsiteX6" fmla="*/ 106927 w 3208441"/>
              <a:gd name="connsiteY6" fmla="*/ 641561 h 641561"/>
              <a:gd name="connsiteX7" fmla="*/ 0 w 3208441"/>
              <a:gd name="connsiteY7" fmla="*/ 534634 h 641561"/>
              <a:gd name="connsiteX8" fmla="*/ 0 w 3208441"/>
              <a:gd name="connsiteY8" fmla="*/ 106927 h 641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08441" h="641561">
                <a:moveTo>
                  <a:pt x="0" y="106927"/>
                </a:moveTo>
                <a:cubicBezTo>
                  <a:pt x="0" y="47873"/>
                  <a:pt x="47873" y="0"/>
                  <a:pt x="106927" y="0"/>
                </a:cubicBezTo>
                <a:lnTo>
                  <a:pt x="3101514" y="0"/>
                </a:lnTo>
                <a:cubicBezTo>
                  <a:pt x="3160568" y="0"/>
                  <a:pt x="3208441" y="47873"/>
                  <a:pt x="3208441" y="106927"/>
                </a:cubicBezTo>
                <a:lnTo>
                  <a:pt x="3208441" y="534634"/>
                </a:lnTo>
                <a:cubicBezTo>
                  <a:pt x="3208441" y="593688"/>
                  <a:pt x="3160568" y="641561"/>
                  <a:pt x="3101514" y="641561"/>
                </a:cubicBezTo>
                <a:lnTo>
                  <a:pt x="106927" y="641561"/>
                </a:lnTo>
                <a:cubicBezTo>
                  <a:pt x="47873" y="641561"/>
                  <a:pt x="0" y="593688"/>
                  <a:pt x="0" y="534634"/>
                </a:cubicBezTo>
                <a:lnTo>
                  <a:pt x="0" y="106927"/>
                </a:lnTo>
                <a:close/>
              </a:path>
            </a:pathLst>
          </a:custGeom>
          <a:gradFill rotWithShape="0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70287" tIns="61798" rIns="61798" bIns="61798" numCol="1" spcCol="1270" anchor="ctr" anchorCtr="0">
            <a:noAutofit/>
          </a:bodyPr>
          <a:lstStyle/>
          <a:p>
            <a:pPr lvl="0" algn="just"/>
            <a:r>
              <a:rPr lang="ru-RU" sz="1600" dirty="0" smtClean="0"/>
              <a:t>В </a:t>
            </a:r>
            <a:r>
              <a:rPr lang="ru-RU" sz="1600" dirty="0"/>
              <a:t>адрес </a:t>
            </a:r>
            <a:r>
              <a:rPr lang="ru-RU" sz="1600" dirty="0" smtClean="0"/>
              <a:t>предприятий</a:t>
            </a:r>
            <a:r>
              <a:rPr lang="ru-RU" sz="1600" dirty="0"/>
              <a:t>, эксплуатирующих ОПО без </a:t>
            </a:r>
            <a:r>
              <a:rPr lang="ru-RU" sz="1600" dirty="0" smtClean="0"/>
              <a:t>лицензии, были объявлены </a:t>
            </a:r>
            <a:r>
              <a:rPr lang="ru-RU" sz="1600" dirty="0"/>
              <a:t>предостережения о недопустимости нарушения обязательных требований</a:t>
            </a:r>
          </a:p>
        </p:txBody>
      </p:sp>
      <p:sp>
        <p:nvSpPr>
          <p:cNvPr id="11" name="Полилиния 10"/>
          <p:cNvSpPr/>
          <p:nvPr/>
        </p:nvSpPr>
        <p:spPr>
          <a:xfrm>
            <a:off x="308464" y="3651504"/>
            <a:ext cx="8527072" cy="1159841"/>
          </a:xfrm>
          <a:custGeom>
            <a:avLst/>
            <a:gdLst>
              <a:gd name="connsiteX0" fmla="*/ 0 w 3208441"/>
              <a:gd name="connsiteY0" fmla="*/ 106927 h 641561"/>
              <a:gd name="connsiteX1" fmla="*/ 106927 w 3208441"/>
              <a:gd name="connsiteY1" fmla="*/ 0 h 641561"/>
              <a:gd name="connsiteX2" fmla="*/ 3101514 w 3208441"/>
              <a:gd name="connsiteY2" fmla="*/ 0 h 641561"/>
              <a:gd name="connsiteX3" fmla="*/ 3208441 w 3208441"/>
              <a:gd name="connsiteY3" fmla="*/ 106927 h 641561"/>
              <a:gd name="connsiteX4" fmla="*/ 3208441 w 3208441"/>
              <a:gd name="connsiteY4" fmla="*/ 534634 h 641561"/>
              <a:gd name="connsiteX5" fmla="*/ 3101514 w 3208441"/>
              <a:gd name="connsiteY5" fmla="*/ 641561 h 641561"/>
              <a:gd name="connsiteX6" fmla="*/ 106927 w 3208441"/>
              <a:gd name="connsiteY6" fmla="*/ 641561 h 641561"/>
              <a:gd name="connsiteX7" fmla="*/ 0 w 3208441"/>
              <a:gd name="connsiteY7" fmla="*/ 534634 h 641561"/>
              <a:gd name="connsiteX8" fmla="*/ 0 w 3208441"/>
              <a:gd name="connsiteY8" fmla="*/ 106927 h 641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08441" h="641561">
                <a:moveTo>
                  <a:pt x="0" y="106927"/>
                </a:moveTo>
                <a:cubicBezTo>
                  <a:pt x="0" y="47873"/>
                  <a:pt x="47873" y="0"/>
                  <a:pt x="106927" y="0"/>
                </a:cubicBezTo>
                <a:lnTo>
                  <a:pt x="3101514" y="0"/>
                </a:lnTo>
                <a:cubicBezTo>
                  <a:pt x="3160568" y="0"/>
                  <a:pt x="3208441" y="47873"/>
                  <a:pt x="3208441" y="106927"/>
                </a:cubicBezTo>
                <a:lnTo>
                  <a:pt x="3208441" y="534634"/>
                </a:lnTo>
                <a:cubicBezTo>
                  <a:pt x="3208441" y="593688"/>
                  <a:pt x="3160568" y="641561"/>
                  <a:pt x="3101514" y="641561"/>
                </a:cubicBezTo>
                <a:lnTo>
                  <a:pt x="106927" y="641561"/>
                </a:lnTo>
                <a:cubicBezTo>
                  <a:pt x="47873" y="641561"/>
                  <a:pt x="0" y="593688"/>
                  <a:pt x="0" y="534634"/>
                </a:cubicBezTo>
                <a:lnTo>
                  <a:pt x="0" y="106927"/>
                </a:lnTo>
                <a:close/>
              </a:path>
            </a:pathLst>
          </a:custGeom>
          <a:gradFill rotWithShape="0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70287" tIns="61798" rIns="61798" bIns="61798" numCol="1" spcCol="1270" anchor="ctr" anchorCtr="0">
            <a:noAutofit/>
          </a:bodyPr>
          <a:lstStyle/>
          <a:p>
            <a:pPr lvl="0" algn="just"/>
            <a:r>
              <a:rPr lang="ru-RU" sz="1600" dirty="0" smtClean="0"/>
              <a:t>В </a:t>
            </a:r>
            <a:r>
              <a:rPr lang="ru-RU" sz="1600" dirty="0"/>
              <a:t>отношении организаций </a:t>
            </a:r>
            <a:r>
              <a:rPr lang="ru-RU" sz="1600" dirty="0" smtClean="0"/>
              <a:t>проведены внеплановых </a:t>
            </a:r>
            <a:r>
              <a:rPr lang="ru-RU" sz="1600" dirty="0"/>
              <a:t>контрольных (надзорных) мероприятий, по результатам которых применялись меры административного воздействия, в том числе в виде административного приостановления </a:t>
            </a:r>
            <a:r>
              <a:rPr lang="ru-RU" sz="1600" dirty="0" smtClean="0"/>
              <a:t>деятельности</a:t>
            </a:r>
            <a:endParaRPr lang="ru-RU" sz="16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98045" y="2340504"/>
            <a:ext cx="364503" cy="578572"/>
          </a:xfrm>
          <a:prstGeom prst="rect">
            <a:avLst/>
          </a:prstGeom>
          <a:blipFill rotWithShape="1">
            <a:blip r:embed="rId2" cstate="print"/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Прямоугольник 14"/>
          <p:cNvSpPr/>
          <p:nvPr/>
        </p:nvSpPr>
        <p:spPr>
          <a:xfrm>
            <a:off x="491695" y="3942138"/>
            <a:ext cx="364503" cy="578572"/>
          </a:xfrm>
          <a:prstGeom prst="rect">
            <a:avLst/>
          </a:prstGeom>
          <a:blipFill rotWithShape="1">
            <a:blip r:embed="rId2" cstate="print"/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Полилиния 16"/>
          <p:cNvSpPr/>
          <p:nvPr/>
        </p:nvSpPr>
        <p:spPr>
          <a:xfrm>
            <a:off x="308464" y="5250812"/>
            <a:ext cx="8527072" cy="1130938"/>
          </a:xfrm>
          <a:custGeom>
            <a:avLst/>
            <a:gdLst>
              <a:gd name="connsiteX0" fmla="*/ 0 w 3208441"/>
              <a:gd name="connsiteY0" fmla="*/ 106927 h 641561"/>
              <a:gd name="connsiteX1" fmla="*/ 106927 w 3208441"/>
              <a:gd name="connsiteY1" fmla="*/ 0 h 641561"/>
              <a:gd name="connsiteX2" fmla="*/ 3101514 w 3208441"/>
              <a:gd name="connsiteY2" fmla="*/ 0 h 641561"/>
              <a:gd name="connsiteX3" fmla="*/ 3208441 w 3208441"/>
              <a:gd name="connsiteY3" fmla="*/ 106927 h 641561"/>
              <a:gd name="connsiteX4" fmla="*/ 3208441 w 3208441"/>
              <a:gd name="connsiteY4" fmla="*/ 534634 h 641561"/>
              <a:gd name="connsiteX5" fmla="*/ 3101514 w 3208441"/>
              <a:gd name="connsiteY5" fmla="*/ 641561 h 641561"/>
              <a:gd name="connsiteX6" fmla="*/ 106927 w 3208441"/>
              <a:gd name="connsiteY6" fmla="*/ 641561 h 641561"/>
              <a:gd name="connsiteX7" fmla="*/ 0 w 3208441"/>
              <a:gd name="connsiteY7" fmla="*/ 534634 h 641561"/>
              <a:gd name="connsiteX8" fmla="*/ 0 w 3208441"/>
              <a:gd name="connsiteY8" fmla="*/ 106927 h 641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08441" h="641561">
                <a:moveTo>
                  <a:pt x="0" y="106927"/>
                </a:moveTo>
                <a:cubicBezTo>
                  <a:pt x="0" y="47873"/>
                  <a:pt x="47873" y="0"/>
                  <a:pt x="106927" y="0"/>
                </a:cubicBezTo>
                <a:lnTo>
                  <a:pt x="3101514" y="0"/>
                </a:lnTo>
                <a:cubicBezTo>
                  <a:pt x="3160568" y="0"/>
                  <a:pt x="3208441" y="47873"/>
                  <a:pt x="3208441" y="106927"/>
                </a:cubicBezTo>
                <a:lnTo>
                  <a:pt x="3208441" y="534634"/>
                </a:lnTo>
                <a:cubicBezTo>
                  <a:pt x="3208441" y="593688"/>
                  <a:pt x="3160568" y="641561"/>
                  <a:pt x="3101514" y="641561"/>
                </a:cubicBezTo>
                <a:lnTo>
                  <a:pt x="106927" y="641561"/>
                </a:lnTo>
                <a:cubicBezTo>
                  <a:pt x="47873" y="641561"/>
                  <a:pt x="0" y="593688"/>
                  <a:pt x="0" y="534634"/>
                </a:cubicBezTo>
                <a:lnTo>
                  <a:pt x="0" y="106927"/>
                </a:lnTo>
                <a:close/>
              </a:path>
            </a:pathLst>
          </a:custGeom>
          <a:gradFill rotWithShape="0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70287" tIns="61798" rIns="61798" bIns="61798" numCol="1" spcCol="1270" anchor="ctr" anchorCtr="0">
            <a:noAutofit/>
          </a:bodyPr>
          <a:lstStyle/>
          <a:p>
            <a:pPr lvl="0" algn="just"/>
            <a:r>
              <a:rPr lang="ru-RU" sz="1600" dirty="0" smtClean="0"/>
              <a:t>В </a:t>
            </a:r>
            <a:r>
              <a:rPr lang="ru-RU" sz="1600" dirty="0"/>
              <a:t>адрес </a:t>
            </a:r>
            <a:r>
              <a:rPr lang="ru-RU" sz="1600" dirty="0" smtClean="0"/>
              <a:t>предприятий</a:t>
            </a:r>
            <a:r>
              <a:rPr lang="ru-RU" sz="1600" dirty="0"/>
              <a:t>, эксплуатирующих ОПО без лицензии, направлены письма о принятии мер в органы </a:t>
            </a:r>
            <a:r>
              <a:rPr lang="ru-RU" sz="1600" dirty="0" smtClean="0"/>
              <a:t>прокуратуры, </a:t>
            </a:r>
            <a:r>
              <a:rPr lang="ru-RU" sz="1600" dirty="0"/>
              <a:t>правоохранительные </a:t>
            </a:r>
            <a:r>
              <a:rPr lang="ru-RU" sz="1600" dirty="0" smtClean="0"/>
              <a:t>органы, </a:t>
            </a:r>
            <a:r>
              <a:rPr lang="ru-RU" sz="1600" dirty="0"/>
              <a:t>территориальные органы ФСБ </a:t>
            </a:r>
            <a:r>
              <a:rPr lang="ru-RU" sz="1600" dirty="0" smtClean="0"/>
              <a:t>России, </a:t>
            </a:r>
            <a:r>
              <a:rPr lang="ru-RU" sz="1600" dirty="0"/>
              <a:t>заместителям Председателя Правительства </a:t>
            </a:r>
            <a:r>
              <a:rPr lang="ru-RU" sz="1600" dirty="0" smtClean="0"/>
              <a:t>Ярославской области</a:t>
            </a:r>
            <a:endParaRPr lang="ru-RU" sz="16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491696" y="5427161"/>
            <a:ext cx="364503" cy="578572"/>
          </a:xfrm>
          <a:prstGeom prst="rect">
            <a:avLst/>
          </a:prstGeom>
          <a:blipFill rotWithShape="1">
            <a:blip r:embed="rId2" cstate="print"/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3" name="Group 36"/>
          <p:cNvGrpSpPr>
            <a:grpSpLocks/>
          </p:cNvGrpSpPr>
          <p:nvPr/>
        </p:nvGrpSpPr>
        <p:grpSpPr bwMode="auto">
          <a:xfrm>
            <a:off x="0" y="70460"/>
            <a:ext cx="9144000" cy="1611313"/>
            <a:chOff x="0" y="-251"/>
            <a:chExt cx="5760" cy="1015"/>
          </a:xfrm>
        </p:grpSpPr>
        <p:sp>
          <p:nvSpPr>
            <p:cNvPr id="14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>
                <a:latin typeface="Calibri" panose="020F0502020204030204" pitchFamily="34" charset="0"/>
              </a:endParaRPr>
            </a:p>
          </p:txBody>
        </p:sp>
        <p:sp>
          <p:nvSpPr>
            <p:cNvPr id="16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0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1" name="Text Box 40"/>
            <p:cNvSpPr txBox="1">
              <a:spLocks noChangeArrowheads="1"/>
            </p:cNvSpPr>
            <p:nvPr/>
          </p:nvSpPr>
          <p:spPr bwMode="auto">
            <a:xfrm>
              <a:off x="327" y="-251"/>
              <a:ext cx="5241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22" name="Picture 41" descr="fsetan_emblema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15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220727147"/>
      </p:ext>
    </p:extLst>
  </p:cSld>
  <p:clrMapOvr>
    <a:masterClrMapping/>
  </p:clrMapOvr>
  <p:transition spd="med">
    <p:cover dir="l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1954088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600" dirty="0" smtClean="0"/>
              <a:t>14</a:t>
            </a:r>
            <a:endParaRPr lang="ru-RU" altLang="ru-RU" sz="1600" dirty="0"/>
          </a:p>
        </p:txBody>
      </p:sp>
      <p:sp>
        <p:nvSpPr>
          <p:cNvPr id="6152" name="Скругленный прямоугольник 1"/>
          <p:cNvSpPr>
            <a:spLocks noChangeArrowheads="1"/>
          </p:cNvSpPr>
          <p:nvPr/>
        </p:nvSpPr>
        <p:spPr bwMode="auto">
          <a:xfrm>
            <a:off x="1545419" y="904377"/>
            <a:ext cx="6408738" cy="626402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 sz="2000" b="1" dirty="0">
              <a:solidFill>
                <a:srgbClr val="002060"/>
              </a:solidFill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308298" y="1628800"/>
            <a:ext cx="8527403" cy="4197750"/>
            <a:chOff x="1117492" y="1041368"/>
            <a:chExt cx="7318435" cy="5855294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1117492" y="1041368"/>
              <a:ext cx="7259141" cy="5855294"/>
            </a:xfrm>
            <a:prstGeom prst="rect">
              <a:avLst/>
            </a:prstGeom>
            <a:noFill/>
          </p:spPr>
        </p:sp>
        <p:sp>
          <p:nvSpPr>
            <p:cNvPr id="11" name="Полилиния 10"/>
            <p:cNvSpPr/>
            <p:nvPr/>
          </p:nvSpPr>
          <p:spPr>
            <a:xfrm>
              <a:off x="1154615" y="3829735"/>
              <a:ext cx="7281312" cy="2621633"/>
            </a:xfrm>
            <a:custGeom>
              <a:avLst/>
              <a:gdLst>
                <a:gd name="connsiteX0" fmla="*/ 0 w 6207481"/>
                <a:gd name="connsiteY0" fmla="*/ 77012 h 462070"/>
                <a:gd name="connsiteX1" fmla="*/ 77012 w 6207481"/>
                <a:gd name="connsiteY1" fmla="*/ 0 h 462070"/>
                <a:gd name="connsiteX2" fmla="*/ 6130469 w 6207481"/>
                <a:gd name="connsiteY2" fmla="*/ 0 h 462070"/>
                <a:gd name="connsiteX3" fmla="*/ 6207481 w 6207481"/>
                <a:gd name="connsiteY3" fmla="*/ 77012 h 462070"/>
                <a:gd name="connsiteX4" fmla="*/ 6207481 w 6207481"/>
                <a:gd name="connsiteY4" fmla="*/ 385058 h 462070"/>
                <a:gd name="connsiteX5" fmla="*/ 6130469 w 6207481"/>
                <a:gd name="connsiteY5" fmla="*/ 462070 h 462070"/>
                <a:gd name="connsiteX6" fmla="*/ 77012 w 6207481"/>
                <a:gd name="connsiteY6" fmla="*/ 462070 h 462070"/>
                <a:gd name="connsiteX7" fmla="*/ 0 w 6207481"/>
                <a:gd name="connsiteY7" fmla="*/ 385058 h 462070"/>
                <a:gd name="connsiteX8" fmla="*/ 0 w 6207481"/>
                <a:gd name="connsiteY8" fmla="*/ 77012 h 462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07481" h="462070">
                  <a:moveTo>
                    <a:pt x="0" y="77012"/>
                  </a:moveTo>
                  <a:cubicBezTo>
                    <a:pt x="0" y="34479"/>
                    <a:pt x="34479" y="0"/>
                    <a:pt x="77012" y="0"/>
                  </a:cubicBezTo>
                  <a:lnTo>
                    <a:pt x="6130469" y="0"/>
                  </a:lnTo>
                  <a:cubicBezTo>
                    <a:pt x="6173002" y="0"/>
                    <a:pt x="6207481" y="34479"/>
                    <a:pt x="6207481" y="77012"/>
                  </a:cubicBezTo>
                  <a:lnTo>
                    <a:pt x="6207481" y="385058"/>
                  </a:lnTo>
                  <a:cubicBezTo>
                    <a:pt x="6207481" y="427591"/>
                    <a:pt x="6173002" y="462070"/>
                    <a:pt x="6130469" y="462070"/>
                  </a:cubicBezTo>
                  <a:lnTo>
                    <a:pt x="77012" y="462070"/>
                  </a:lnTo>
                  <a:cubicBezTo>
                    <a:pt x="34479" y="462070"/>
                    <a:pt x="0" y="427591"/>
                    <a:pt x="0" y="385058"/>
                  </a:cubicBezTo>
                  <a:lnTo>
                    <a:pt x="0" y="7701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1525" tIns="53036" rIns="53036" bIns="53036" numCol="1" spcCol="1270" anchor="ctr" anchorCtr="0">
              <a:noAutofit/>
            </a:bodyPr>
            <a:lstStyle/>
            <a:p>
              <a:pPr lvl="0" algn="just"/>
              <a:r>
                <a:rPr lang="ru-RU" sz="1600" dirty="0"/>
                <a:t>В отношении </a:t>
              </a:r>
              <a:r>
                <a:rPr lang="ru-RU" sz="1600" dirty="0" smtClean="0"/>
                <a:t>организаций </a:t>
              </a:r>
              <a:r>
                <a:rPr lang="ru-RU" sz="1600" dirty="0"/>
                <a:t>по информации, направленной Управлением, органами прокуратуры в суд </a:t>
              </a:r>
              <a:r>
                <a:rPr lang="ru-RU" sz="1600" dirty="0" smtClean="0"/>
                <a:t>направлены заявления </a:t>
              </a:r>
              <a:r>
                <a:rPr lang="ru-RU" sz="1600" dirty="0"/>
                <a:t>в </a:t>
              </a:r>
              <a:r>
                <a:rPr lang="ru-RU" sz="1600" dirty="0" smtClean="0"/>
                <a:t>защиту неопределенного </a:t>
              </a:r>
              <a:r>
                <a:rPr lang="ru-RU" sz="1600" dirty="0"/>
                <a:t>круга </a:t>
              </a:r>
              <a:r>
                <a:rPr lang="ru-RU" sz="1600" dirty="0" smtClean="0"/>
                <a:t>лиц </a:t>
              </a:r>
              <a:r>
                <a:rPr lang="ru-RU" sz="1600" dirty="0"/>
                <a:t>о возложении обязанности устранить нарушения законодательства в области промышленной безопасности при эксплуатации опасного производственного объекта, получить лицензию на эксплуатацию взрывопожароопасных и химически опасных производственных объектов I, II и III класса опасности, запретить эксплуатацию ОПО до устранения нарушений законодательства</a:t>
              </a:r>
              <a:r>
                <a:rPr lang="ru-RU" sz="1600" dirty="0" smtClean="0"/>
                <a:t>.</a:t>
              </a:r>
              <a:endParaRPr lang="ru-RU" sz="1600" dirty="0"/>
            </a:p>
          </p:txBody>
        </p:sp>
        <p:sp>
          <p:nvSpPr>
            <p:cNvPr id="14" name="Полилиния 13"/>
            <p:cNvSpPr/>
            <p:nvPr/>
          </p:nvSpPr>
          <p:spPr>
            <a:xfrm>
              <a:off x="1154615" y="1041368"/>
              <a:ext cx="7281312" cy="2735991"/>
            </a:xfrm>
            <a:custGeom>
              <a:avLst/>
              <a:gdLst>
                <a:gd name="connsiteX0" fmla="*/ 0 w 3208441"/>
                <a:gd name="connsiteY0" fmla="*/ 106927 h 641561"/>
                <a:gd name="connsiteX1" fmla="*/ 106927 w 3208441"/>
                <a:gd name="connsiteY1" fmla="*/ 0 h 641561"/>
                <a:gd name="connsiteX2" fmla="*/ 3101514 w 3208441"/>
                <a:gd name="connsiteY2" fmla="*/ 0 h 641561"/>
                <a:gd name="connsiteX3" fmla="*/ 3208441 w 3208441"/>
                <a:gd name="connsiteY3" fmla="*/ 106927 h 641561"/>
                <a:gd name="connsiteX4" fmla="*/ 3208441 w 3208441"/>
                <a:gd name="connsiteY4" fmla="*/ 534634 h 641561"/>
                <a:gd name="connsiteX5" fmla="*/ 3101514 w 3208441"/>
                <a:gd name="connsiteY5" fmla="*/ 641561 h 641561"/>
                <a:gd name="connsiteX6" fmla="*/ 106927 w 3208441"/>
                <a:gd name="connsiteY6" fmla="*/ 641561 h 641561"/>
                <a:gd name="connsiteX7" fmla="*/ 0 w 3208441"/>
                <a:gd name="connsiteY7" fmla="*/ 534634 h 641561"/>
                <a:gd name="connsiteX8" fmla="*/ 0 w 3208441"/>
                <a:gd name="connsiteY8" fmla="*/ 106927 h 641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08441" h="641561">
                  <a:moveTo>
                    <a:pt x="0" y="106927"/>
                  </a:moveTo>
                  <a:cubicBezTo>
                    <a:pt x="0" y="47873"/>
                    <a:pt x="47873" y="0"/>
                    <a:pt x="106927" y="0"/>
                  </a:cubicBezTo>
                  <a:lnTo>
                    <a:pt x="3101514" y="0"/>
                  </a:lnTo>
                  <a:cubicBezTo>
                    <a:pt x="3160568" y="0"/>
                    <a:pt x="3208441" y="47873"/>
                    <a:pt x="3208441" y="106927"/>
                  </a:cubicBezTo>
                  <a:lnTo>
                    <a:pt x="3208441" y="534634"/>
                  </a:lnTo>
                  <a:cubicBezTo>
                    <a:pt x="3208441" y="593688"/>
                    <a:pt x="3160568" y="641561"/>
                    <a:pt x="3101514" y="641561"/>
                  </a:cubicBezTo>
                  <a:lnTo>
                    <a:pt x="106927" y="641561"/>
                  </a:lnTo>
                  <a:cubicBezTo>
                    <a:pt x="47873" y="641561"/>
                    <a:pt x="0" y="593688"/>
                    <a:pt x="0" y="534634"/>
                  </a:cubicBezTo>
                  <a:lnTo>
                    <a:pt x="0" y="10692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70287" tIns="61798" rIns="61798" bIns="61798" numCol="1" spcCol="1270" anchor="ctr" anchorCtr="0">
              <a:noAutofit/>
            </a:bodyPr>
            <a:lstStyle/>
            <a:p>
              <a:pPr lvl="0" algn="just"/>
              <a:r>
                <a:rPr lang="ru-RU" sz="1600" dirty="0" smtClean="0"/>
                <a:t>Организовано </a:t>
              </a:r>
              <a:r>
                <a:rPr lang="ru-RU" sz="1600" dirty="0"/>
                <a:t>взаимодействие с </a:t>
              </a:r>
              <a:r>
                <a:rPr lang="ru-RU" sz="1600" dirty="0" err="1"/>
                <a:t>ресурсоснабжающими</a:t>
              </a:r>
              <a:r>
                <a:rPr lang="ru-RU" sz="1600" dirty="0"/>
                <a:t> организациями и органами местного самоуправления с целью установления организаций, осуществляющих эксплуатацию опасных производственных объектов. На основании полученной информации новым эксплуатирующим организациям объявлены предостережения о недопустимости нарушения обязательных требований, предложено зарегистрировать объекты в государственном реестре опасных производственных объектов и получить лицензию на осуществление лицензируемого вида деятельности</a:t>
              </a:r>
            </a:p>
          </p:txBody>
        </p:sp>
      </p:grpSp>
      <p:sp>
        <p:nvSpPr>
          <p:cNvPr id="18" name="Прямоугольник 17"/>
          <p:cNvSpPr/>
          <p:nvPr/>
        </p:nvSpPr>
        <p:spPr>
          <a:xfrm>
            <a:off x="624295" y="1692878"/>
            <a:ext cx="406578" cy="690510"/>
          </a:xfrm>
          <a:prstGeom prst="rect">
            <a:avLst/>
          </a:prstGeom>
          <a:blipFill rotWithShape="1">
            <a:blip r:embed="rId3" cstate="print"/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Прямоугольник 15"/>
          <p:cNvSpPr/>
          <p:nvPr/>
        </p:nvSpPr>
        <p:spPr>
          <a:xfrm>
            <a:off x="598172" y="4075190"/>
            <a:ext cx="406578" cy="690510"/>
          </a:xfrm>
          <a:prstGeom prst="rect">
            <a:avLst/>
          </a:prstGeom>
          <a:blipFill rotWithShape="1">
            <a:blip r:embed="rId3" cstate="print"/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2" name="TextBox 21"/>
          <p:cNvSpPr txBox="1"/>
          <p:nvPr/>
        </p:nvSpPr>
        <p:spPr>
          <a:xfrm>
            <a:off x="467544" y="5687318"/>
            <a:ext cx="8299068" cy="923330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lvl="0" algn="just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По итогам 2023 года Управлением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выдано 15 лицензий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на территории Ярославской области. На 01.11.2023 19 организаций осуществляют деятельность без лицензии.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15" name="Group 36"/>
          <p:cNvGrpSpPr>
            <a:grpSpLocks/>
          </p:cNvGrpSpPr>
          <p:nvPr/>
        </p:nvGrpSpPr>
        <p:grpSpPr bwMode="auto">
          <a:xfrm>
            <a:off x="0" y="-98441"/>
            <a:ext cx="9144000" cy="1611313"/>
            <a:chOff x="0" y="-251"/>
            <a:chExt cx="5760" cy="1015"/>
          </a:xfrm>
        </p:grpSpPr>
        <p:sp>
          <p:nvSpPr>
            <p:cNvPr id="17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>
                <a:latin typeface="Calibri" panose="020F0502020204030204" pitchFamily="34" charset="0"/>
              </a:endParaRPr>
            </a:p>
          </p:txBody>
        </p:sp>
        <p:sp>
          <p:nvSpPr>
            <p:cNvPr id="19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0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1" name="Text Box 40"/>
            <p:cNvSpPr txBox="1">
              <a:spLocks noChangeArrowheads="1"/>
            </p:cNvSpPr>
            <p:nvPr/>
          </p:nvSpPr>
          <p:spPr bwMode="auto">
            <a:xfrm>
              <a:off x="327" y="-251"/>
              <a:ext cx="5241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23" name="Picture 41" descr="fsetan_emblema2007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15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738603307"/>
      </p:ext>
    </p:extLst>
  </p:cSld>
  <p:clrMapOvr>
    <a:masterClrMapping/>
  </p:clrMapOvr>
  <p:transition spd="med">
    <p:cover dir="l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6948264" y="6309320"/>
            <a:ext cx="2026620" cy="40466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600" dirty="0" smtClean="0"/>
              <a:t>15</a:t>
            </a:r>
          </a:p>
          <a:p>
            <a:endParaRPr lang="ru-RU" altLang="ru-RU" sz="1600" dirty="0"/>
          </a:p>
        </p:txBody>
      </p:sp>
      <p:sp>
        <p:nvSpPr>
          <p:cNvPr id="3080" name="Скругленный прямоугольник 1"/>
          <p:cNvSpPr>
            <a:spLocks noChangeArrowheads="1"/>
          </p:cNvSpPr>
          <p:nvPr/>
        </p:nvSpPr>
        <p:spPr bwMode="auto">
          <a:xfrm>
            <a:off x="321967" y="1416150"/>
            <a:ext cx="8496944" cy="720626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Производственный контроль: 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Скругленный прямоугольник 1"/>
          <p:cNvSpPr>
            <a:spLocks noChangeArrowheads="1"/>
          </p:cNvSpPr>
          <p:nvPr/>
        </p:nvSpPr>
        <p:spPr bwMode="auto">
          <a:xfrm>
            <a:off x="484475" y="5663985"/>
            <a:ext cx="8496944" cy="645335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182703048"/>
              </p:ext>
            </p:extLst>
          </p:nvPr>
        </p:nvGraphicFramePr>
        <p:xfrm>
          <a:off x="1524000" y="1922652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9" name="Group 36"/>
          <p:cNvGrpSpPr>
            <a:grpSpLocks/>
          </p:cNvGrpSpPr>
          <p:nvPr/>
        </p:nvGrpSpPr>
        <p:grpSpPr bwMode="auto">
          <a:xfrm>
            <a:off x="31297" y="0"/>
            <a:ext cx="9144000" cy="1611313"/>
            <a:chOff x="0" y="-251"/>
            <a:chExt cx="5760" cy="1015"/>
          </a:xfrm>
        </p:grpSpPr>
        <p:sp>
          <p:nvSpPr>
            <p:cNvPr id="10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>
                <a:latin typeface="Calibri" panose="020F0502020204030204" pitchFamily="34" charset="0"/>
              </a:endParaRPr>
            </a:p>
          </p:txBody>
        </p:sp>
        <p:sp>
          <p:nvSpPr>
            <p:cNvPr id="11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2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4" name="Text Box 40"/>
            <p:cNvSpPr txBox="1">
              <a:spLocks noChangeArrowheads="1"/>
            </p:cNvSpPr>
            <p:nvPr/>
          </p:nvSpPr>
          <p:spPr bwMode="auto">
            <a:xfrm>
              <a:off x="327" y="-251"/>
              <a:ext cx="5241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15" name="Picture 41" descr="fsetan_emblema2007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15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30508374"/>
      </p:ext>
    </p:extLst>
  </p:cSld>
  <p:clrMapOvr>
    <a:masterClrMapping/>
  </p:clrMapOvr>
  <p:transition spd="med">
    <p:cover dir="l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6948264" y="6309320"/>
            <a:ext cx="2026620" cy="40466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600" dirty="0" smtClean="0"/>
              <a:t>16</a:t>
            </a:r>
          </a:p>
          <a:p>
            <a:endParaRPr lang="ru-RU" altLang="ru-RU" sz="1600" dirty="0"/>
          </a:p>
        </p:txBody>
      </p:sp>
      <p:sp>
        <p:nvSpPr>
          <p:cNvPr id="3080" name="Скругленный прямоугольник 1"/>
          <p:cNvSpPr>
            <a:spLocks noChangeArrowheads="1"/>
          </p:cNvSpPr>
          <p:nvPr/>
        </p:nvSpPr>
        <p:spPr bwMode="auto">
          <a:xfrm>
            <a:off x="323528" y="1245295"/>
            <a:ext cx="8496944" cy="521516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sz="1600" b="1" dirty="0">
                <a:solidFill>
                  <a:schemeClr val="accent2">
                    <a:lumMod val="50000"/>
                  </a:schemeClr>
                </a:solidFill>
              </a:rPr>
              <a:t>В результате проведенного анализа, основными проблемами</a:t>
            </a:r>
          </a:p>
          <a:p>
            <a:pPr algn="ctr" eaLnBrk="1" hangingPunct="1"/>
            <a:r>
              <a:rPr lang="ru-RU" sz="1600" b="1" dirty="0">
                <a:solidFill>
                  <a:schemeClr val="accent2">
                    <a:lumMod val="50000"/>
                  </a:schemeClr>
                </a:solidFill>
              </a:rPr>
              <a:t>в деятельности эксплуатирующих организаций, связанными с обеспечением промышленной безопасности опасных производственных объектов, являются: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46084" y="2204864"/>
            <a:ext cx="797372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физический износ зданий и сооружений, технических устройств                                           и оборудования, в связи с истекшими сроками эксплуатации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;</a:t>
            </a:r>
          </a:p>
          <a:p>
            <a:pPr lvl="0"/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несовершенством систем защиты, блокировок и сигнализации технологического оборудования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;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невыполнение на предприятиях планов приведения опасных производственных объектов в соответствие с требованиями промышленной безопасности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;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экономические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причины.</a:t>
            </a:r>
            <a:endParaRPr lang="ru-RU" dirty="0"/>
          </a:p>
        </p:txBody>
      </p:sp>
      <p:sp>
        <p:nvSpPr>
          <p:cNvPr id="8" name="Скругленный прямоугольник 1"/>
          <p:cNvSpPr>
            <a:spLocks noChangeArrowheads="1"/>
          </p:cNvSpPr>
          <p:nvPr/>
        </p:nvSpPr>
        <p:spPr bwMode="auto">
          <a:xfrm>
            <a:off x="484475" y="5663985"/>
            <a:ext cx="8496944" cy="645335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ru-RU" b="1" dirty="0">
              <a:solidFill>
                <a:srgbClr val="C00000"/>
              </a:solidFill>
            </a:endParaRPr>
          </a:p>
        </p:txBody>
      </p:sp>
      <p:grpSp>
        <p:nvGrpSpPr>
          <p:cNvPr id="9" name="Group 36"/>
          <p:cNvGrpSpPr>
            <a:grpSpLocks/>
          </p:cNvGrpSpPr>
          <p:nvPr/>
        </p:nvGrpSpPr>
        <p:grpSpPr bwMode="auto">
          <a:xfrm>
            <a:off x="0" y="-227905"/>
            <a:ext cx="9144000" cy="1611313"/>
            <a:chOff x="0" y="-251"/>
            <a:chExt cx="5760" cy="1015"/>
          </a:xfrm>
        </p:grpSpPr>
        <p:sp>
          <p:nvSpPr>
            <p:cNvPr id="10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>
                <a:latin typeface="Calibri" panose="020F0502020204030204" pitchFamily="34" charset="0"/>
              </a:endParaRPr>
            </a:p>
          </p:txBody>
        </p:sp>
        <p:sp>
          <p:nvSpPr>
            <p:cNvPr id="11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2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4" name="Text Box 40"/>
            <p:cNvSpPr txBox="1">
              <a:spLocks noChangeArrowheads="1"/>
            </p:cNvSpPr>
            <p:nvPr/>
          </p:nvSpPr>
          <p:spPr bwMode="auto">
            <a:xfrm>
              <a:off x="327" y="-251"/>
              <a:ext cx="5241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15" name="Picture 41" descr="fsetan_emblema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15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330691427"/>
      </p:ext>
    </p:extLst>
  </p:cSld>
  <p:clrMapOvr>
    <a:masterClrMapping/>
  </p:clrMapOvr>
  <p:transition spd="med">
    <p:cover dir="l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ChangeArrowheads="1"/>
          </p:cNvSpPr>
          <p:nvPr/>
        </p:nvSpPr>
        <p:spPr bwMode="auto">
          <a:xfrm>
            <a:off x="107186" y="2534737"/>
            <a:ext cx="91440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ru-RU" sz="2400" kern="0" dirty="0">
                <a:solidFill>
                  <a:schemeClr val="accent6"/>
                </a:solidFill>
              </a:rPr>
              <a:t>Благодарю за внимание!</a:t>
            </a:r>
            <a:endParaRPr lang="ru-RU" sz="2400" dirty="0">
              <a:solidFill>
                <a:schemeClr val="accent6"/>
              </a:solidFill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5029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1" hangingPunct="1">
              <a:lnSpc>
                <a:spcPct val="90000"/>
              </a:lnSpc>
              <a:defRPr/>
            </a:pPr>
            <a:endParaRPr kumimoji="1"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17413" name="Group 36"/>
          <p:cNvGrpSpPr>
            <a:grpSpLocks/>
          </p:cNvGrpSpPr>
          <p:nvPr/>
        </p:nvGrpSpPr>
        <p:grpSpPr bwMode="auto">
          <a:xfrm>
            <a:off x="0" y="152400"/>
            <a:ext cx="9144000" cy="1620838"/>
            <a:chOff x="0" y="-235"/>
            <a:chExt cx="5760" cy="1021"/>
          </a:xfrm>
        </p:grpSpPr>
        <p:sp>
          <p:nvSpPr>
            <p:cNvPr id="17420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>
                <a:latin typeface="Calibri" panose="020F0502020204030204" pitchFamily="34" charset="0"/>
              </a:endParaRPr>
            </a:p>
          </p:txBody>
        </p:sp>
        <p:sp>
          <p:nvSpPr>
            <p:cNvPr id="5130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131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" name="Text Box 40"/>
            <p:cNvSpPr txBox="1">
              <a:spLocks noChangeArrowheads="1"/>
            </p:cNvSpPr>
            <p:nvPr/>
          </p:nvSpPr>
          <p:spPr bwMode="auto">
            <a:xfrm>
              <a:off x="463" y="-235"/>
              <a:ext cx="5241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1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1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17428" name="Picture 41" descr="fsetan_emblema2007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" y="37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Line 2"/>
          <p:cNvSpPr>
            <a:spLocks noChangeShapeType="1"/>
          </p:cNvSpPr>
          <p:nvPr/>
        </p:nvSpPr>
        <p:spPr bwMode="auto">
          <a:xfrm flipV="1">
            <a:off x="428625" y="5121275"/>
            <a:ext cx="8501122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-98742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1954088" cy="4810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600" dirty="0" smtClean="0"/>
              <a:t>2</a:t>
            </a:r>
          </a:p>
          <a:p>
            <a:endParaRPr lang="ru-RU" altLang="ru-RU" sz="1600" dirty="0"/>
          </a:p>
        </p:txBody>
      </p:sp>
      <p:sp>
        <p:nvSpPr>
          <p:cNvPr id="7176" name="Скругленный прямоугольник 1"/>
          <p:cNvSpPr>
            <a:spLocks noChangeArrowheads="1"/>
          </p:cNvSpPr>
          <p:nvPr/>
        </p:nvSpPr>
        <p:spPr bwMode="auto">
          <a:xfrm>
            <a:off x="650081" y="1269186"/>
            <a:ext cx="7843838" cy="994590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 b="1" dirty="0" smtClean="0">
              <a:solidFill>
                <a:srgbClr val="002060"/>
              </a:solidFill>
            </a:endParaRPr>
          </a:p>
          <a:p>
            <a:pPr algn="ctr" eaLnBrk="1" hangingPunct="1"/>
            <a:r>
              <a:rPr lang="ru-RU" altLang="ru-RU" sz="2400" b="1" dirty="0" smtClean="0">
                <a:solidFill>
                  <a:srgbClr val="002060"/>
                </a:solidFill>
              </a:rPr>
              <a:t>1477 поднадзорных объектов</a:t>
            </a:r>
            <a:r>
              <a:rPr lang="en-US" altLang="ru-RU" sz="2400" b="1" dirty="0" smtClean="0">
                <a:solidFill>
                  <a:srgbClr val="002060"/>
                </a:solidFill>
              </a:rPr>
              <a:t>:</a:t>
            </a:r>
            <a:endParaRPr lang="ru-RU" altLang="ru-RU" sz="2400" b="1" dirty="0" smtClean="0">
              <a:solidFill>
                <a:srgbClr val="002060"/>
              </a:solidFill>
            </a:endParaRPr>
          </a:p>
          <a:p>
            <a:pPr algn="ctr" eaLnBrk="1" hangingPunct="1"/>
            <a:endParaRPr lang="ru-RU" altLang="ru-RU" sz="2400" b="1" dirty="0" smtClean="0">
              <a:solidFill>
                <a:srgbClr val="002060"/>
              </a:solidFill>
            </a:endParaRPr>
          </a:p>
          <a:p>
            <a:pPr algn="ctr" eaLnBrk="1" hangingPunct="1">
              <a:spcBef>
                <a:spcPts val="2400"/>
              </a:spcBef>
            </a:pPr>
            <a:endParaRPr lang="ru-RU" altLang="ru-RU" b="1" dirty="0">
              <a:solidFill>
                <a:srgbClr val="C00000"/>
              </a:solidFill>
            </a:endParaRPr>
          </a:p>
        </p:txBody>
      </p:sp>
      <p:sp>
        <p:nvSpPr>
          <p:cNvPr id="12" name="TextBox 1"/>
          <p:cNvSpPr txBox="1"/>
          <p:nvPr/>
        </p:nvSpPr>
        <p:spPr>
          <a:xfrm>
            <a:off x="6553200" y="3350567"/>
            <a:ext cx="914400" cy="899436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b="1" dirty="0">
                <a:solidFill>
                  <a:schemeClr val="bg1"/>
                </a:solidFill>
              </a:rPr>
              <a:t>п</a:t>
            </a:r>
            <a:r>
              <a:rPr lang="ru-RU" sz="1800" b="1" dirty="0" smtClean="0">
                <a:solidFill>
                  <a:schemeClr val="bg1"/>
                </a:solidFill>
              </a:rPr>
              <a:t>роверено </a:t>
            </a:r>
          </a:p>
          <a:p>
            <a:pPr algn="ctr"/>
            <a:r>
              <a:rPr lang="ru-RU" sz="1800" b="1" dirty="0" smtClean="0">
                <a:solidFill>
                  <a:schemeClr val="bg1"/>
                </a:solidFill>
              </a:rPr>
              <a:t>3365</a:t>
            </a:r>
          </a:p>
          <a:p>
            <a:endParaRPr lang="ru-RU" sz="1800" b="1" dirty="0">
              <a:solidFill>
                <a:srgbClr val="002060"/>
              </a:solidFill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1722822"/>
              </p:ext>
            </p:extLst>
          </p:nvPr>
        </p:nvGraphicFramePr>
        <p:xfrm>
          <a:off x="827397" y="2157793"/>
          <a:ext cx="7489205" cy="3284984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4680753"/>
                <a:gridCol w="2808452"/>
              </a:tblGrid>
              <a:tr h="720080">
                <a:tc>
                  <a:txBody>
                    <a:bodyPr/>
                    <a:lstStyle/>
                    <a:p>
                      <a:pPr algn="l"/>
                      <a:r>
                        <a:rPr lang="ru-RU" sz="2000" baseline="0" dirty="0" smtClean="0">
                          <a:solidFill>
                            <a:srgbClr val="000066"/>
                          </a:solidFill>
                        </a:rPr>
                        <a:t>   </a:t>
                      </a:r>
                      <a:r>
                        <a:rPr lang="en-US" sz="2000" b="1" baseline="0" dirty="0" smtClean="0">
                          <a:solidFill>
                            <a:srgbClr val="000066"/>
                          </a:solidFill>
                        </a:rPr>
                        <a:t>II </a:t>
                      </a:r>
                      <a:r>
                        <a:rPr lang="ru-RU" sz="2000" b="1" baseline="0" dirty="0" smtClean="0">
                          <a:solidFill>
                            <a:srgbClr val="000066"/>
                          </a:solidFill>
                        </a:rPr>
                        <a:t>класс опасности </a:t>
                      </a:r>
                      <a:endParaRPr lang="ru-RU" sz="2000" b="1" baseline="0" dirty="0">
                        <a:solidFill>
                          <a:srgbClr val="000066"/>
                        </a:solidFill>
                      </a:endParaRPr>
                    </a:p>
                  </a:txBody>
                  <a:tcPr marL="91452" marR="91452" marT="45743" marB="4574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ru-RU" sz="2000" b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  <a:endParaRPr lang="ru-RU" sz="2000" b="1" kern="1200" baseline="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2" marR="91452" marT="45743" marB="4574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855722">
                <a:tc>
                  <a:txBody>
                    <a:bodyPr/>
                    <a:lstStyle/>
                    <a:p>
                      <a:pPr algn="l"/>
                      <a:r>
                        <a:rPr lang="ru-RU" sz="2000" b="1" baseline="0" dirty="0" smtClean="0">
                          <a:solidFill>
                            <a:srgbClr val="000066"/>
                          </a:solidFill>
                        </a:rPr>
                        <a:t>   </a:t>
                      </a:r>
                      <a:r>
                        <a:rPr lang="en-US" sz="2000" b="1" baseline="0" dirty="0" smtClean="0">
                          <a:solidFill>
                            <a:srgbClr val="000066"/>
                          </a:solidFill>
                        </a:rPr>
                        <a:t>III </a:t>
                      </a:r>
                      <a:r>
                        <a:rPr lang="ru-RU" sz="2000" b="1" baseline="0" dirty="0" smtClean="0">
                          <a:solidFill>
                            <a:srgbClr val="000066"/>
                          </a:solidFill>
                        </a:rPr>
                        <a:t>класс опасности</a:t>
                      </a:r>
                      <a:endParaRPr lang="ru-RU" sz="2000" b="1" baseline="0" dirty="0">
                        <a:solidFill>
                          <a:srgbClr val="000066"/>
                        </a:solidFill>
                      </a:endParaRPr>
                    </a:p>
                  </a:txBody>
                  <a:tcPr marL="91452" marR="91452" marT="45743" marB="4574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r>
                        <a:rPr lang="ru-RU" sz="2000" b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818</a:t>
                      </a:r>
                      <a:endParaRPr lang="ru-RU" sz="2000" b="1" kern="1200" baseline="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2" marR="91452" marT="45743" marB="4574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800462">
                <a:tc>
                  <a:txBody>
                    <a:bodyPr/>
                    <a:lstStyle/>
                    <a:p>
                      <a:pPr algn="l"/>
                      <a:r>
                        <a:rPr lang="ru-RU" sz="2000" b="1" baseline="0" dirty="0" smtClean="0">
                          <a:solidFill>
                            <a:srgbClr val="000066"/>
                          </a:solidFill>
                        </a:rPr>
                        <a:t>   </a:t>
                      </a:r>
                      <a:r>
                        <a:rPr lang="en-US" sz="2000" b="1" baseline="0" dirty="0" smtClean="0">
                          <a:solidFill>
                            <a:srgbClr val="000066"/>
                          </a:solidFill>
                        </a:rPr>
                        <a:t>IV </a:t>
                      </a:r>
                      <a:r>
                        <a:rPr lang="ru-RU" sz="2000" b="1" baseline="0" dirty="0" smtClean="0">
                          <a:solidFill>
                            <a:srgbClr val="000066"/>
                          </a:solidFill>
                        </a:rPr>
                        <a:t>класс опасности</a:t>
                      </a:r>
                      <a:endParaRPr lang="ru-RU" sz="2000" b="1" baseline="0" dirty="0">
                        <a:solidFill>
                          <a:srgbClr val="000066"/>
                        </a:solidFill>
                      </a:endParaRPr>
                    </a:p>
                  </a:txBody>
                  <a:tcPr marL="91452" marR="91452" marT="45743" marB="4574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    640</a:t>
                      </a:r>
                      <a:endParaRPr lang="ru-RU" sz="2000" b="1" kern="1200" baseline="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2" marR="91452" marT="45743" marB="4574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908720">
                <a:tc>
                  <a:txBody>
                    <a:bodyPr/>
                    <a:lstStyle/>
                    <a:p>
                      <a:pPr algn="l"/>
                      <a:r>
                        <a:rPr lang="en-US" sz="2000" b="1" baseline="0" dirty="0" smtClean="0">
                          <a:solidFill>
                            <a:srgbClr val="000066"/>
                          </a:solidFill>
                        </a:rPr>
                        <a:t>   </a:t>
                      </a:r>
                      <a:r>
                        <a:rPr lang="ru-RU" sz="2000" b="1" baseline="0" dirty="0" smtClean="0">
                          <a:solidFill>
                            <a:srgbClr val="000066"/>
                          </a:solidFill>
                        </a:rPr>
                        <a:t>ВСЕГО</a:t>
                      </a:r>
                      <a:endParaRPr lang="ru-RU" sz="2000" b="1" baseline="0" dirty="0">
                        <a:solidFill>
                          <a:srgbClr val="000066"/>
                        </a:solidFill>
                      </a:endParaRPr>
                    </a:p>
                  </a:txBody>
                  <a:tcPr marL="91452" marR="91452" marT="45743" marB="4574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r>
                        <a:rPr lang="ru-RU" sz="2000" b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1477</a:t>
                      </a:r>
                      <a:endParaRPr lang="ru-RU" sz="2000" b="1" kern="1200" baseline="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2" marR="91452" marT="45743" marB="4574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grpSp>
        <p:nvGrpSpPr>
          <p:cNvPr id="10" name="Group 36"/>
          <p:cNvGrpSpPr>
            <a:grpSpLocks/>
          </p:cNvGrpSpPr>
          <p:nvPr/>
        </p:nvGrpSpPr>
        <p:grpSpPr bwMode="auto">
          <a:xfrm>
            <a:off x="0" y="127000"/>
            <a:ext cx="9144000" cy="1611313"/>
            <a:chOff x="0" y="-251"/>
            <a:chExt cx="5760" cy="1015"/>
          </a:xfrm>
        </p:grpSpPr>
        <p:sp>
          <p:nvSpPr>
            <p:cNvPr id="11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>
                <a:latin typeface="Calibri" panose="020F0502020204030204" pitchFamily="34" charset="0"/>
              </a:endParaRPr>
            </a:p>
          </p:txBody>
        </p:sp>
        <p:sp>
          <p:nvSpPr>
            <p:cNvPr id="15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6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7" name="Text Box 40"/>
            <p:cNvSpPr txBox="1">
              <a:spLocks noChangeArrowheads="1"/>
            </p:cNvSpPr>
            <p:nvPr/>
          </p:nvSpPr>
          <p:spPr bwMode="auto">
            <a:xfrm>
              <a:off x="327" y="-251"/>
              <a:ext cx="5241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18" name="Picture 41" descr="fsetan_emblema2007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15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 spd="med">
    <p:cover dir="l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1954088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600" dirty="0"/>
              <a:t>3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029754"/>
              </p:ext>
            </p:extLst>
          </p:nvPr>
        </p:nvGraphicFramePr>
        <p:xfrm>
          <a:off x="905409" y="2735242"/>
          <a:ext cx="7489825" cy="3036418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4681141"/>
                <a:gridCol w="2808684"/>
              </a:tblGrid>
              <a:tr h="996287">
                <a:tc>
                  <a:txBody>
                    <a:bodyPr/>
                    <a:lstStyle/>
                    <a:p>
                      <a:pPr algn="ctr"/>
                      <a:r>
                        <a:rPr lang="ru-RU" sz="2000" b="0" baseline="0" dirty="0" smtClean="0">
                          <a:solidFill>
                            <a:srgbClr val="000066"/>
                          </a:solidFill>
                        </a:rPr>
                        <a:t>Инциденты </a:t>
                      </a:r>
                      <a:endParaRPr lang="ru-RU" sz="2000" b="0" baseline="0" dirty="0">
                        <a:solidFill>
                          <a:srgbClr val="000066"/>
                        </a:solidFill>
                      </a:endParaRPr>
                    </a:p>
                  </a:txBody>
                  <a:tcPr marL="91452" marR="91452" marT="45743" marB="457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0" kern="1200" baseline="0" dirty="0" smtClean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ru-RU" sz="2000" b="0" kern="1200" baseline="0" dirty="0">
                        <a:solidFill>
                          <a:srgbClr val="00006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2" marR="91452" marT="45743" marB="457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9"/>
                    </a:solidFill>
                  </a:tcPr>
                </a:tc>
              </a:tr>
              <a:tr h="92512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0" kern="1200" baseline="0" dirty="0" smtClean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Аварии</a:t>
                      </a:r>
                      <a:endParaRPr lang="ru-RU" sz="2000" b="0" kern="1200" baseline="0" dirty="0">
                        <a:solidFill>
                          <a:srgbClr val="00006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2" marR="91452" marT="45743" marB="457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kern="1200" baseline="0" dirty="0" smtClean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  <a:p>
                      <a:pPr marL="0" algn="ctr" defTabSz="914400" rtl="0" eaLnBrk="1" latinLnBrk="0" hangingPunct="1"/>
                      <a:endParaRPr lang="ru-RU" sz="2000" b="0" kern="1200" baseline="0" dirty="0">
                        <a:solidFill>
                          <a:srgbClr val="00006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2" marR="91452" marT="45743" marB="457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CFF"/>
                    </a:solidFill>
                  </a:tcPr>
                </a:tc>
              </a:tr>
              <a:tr h="111500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Несчастные случаи </a:t>
                      </a:r>
                      <a:endParaRPr kumimoji="0" lang="ru-RU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2" marR="91452" marT="45743" marB="457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0" kern="1200" baseline="0" dirty="0" smtClean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Не зарегистрировано</a:t>
                      </a:r>
                    </a:p>
                  </a:txBody>
                  <a:tcPr marL="91452" marR="91452" marT="45743" marB="457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</a:tr>
            </a:tbl>
          </a:graphicData>
        </a:graphic>
      </p:graphicFrame>
      <p:sp>
        <p:nvSpPr>
          <p:cNvPr id="4118" name="Скругленный прямоугольник 1"/>
          <p:cNvSpPr>
            <a:spLocks noChangeArrowheads="1"/>
          </p:cNvSpPr>
          <p:nvPr/>
        </p:nvSpPr>
        <p:spPr bwMode="auto">
          <a:xfrm>
            <a:off x="639185" y="1772816"/>
            <a:ext cx="7772400" cy="647700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ru-RU" altLang="ru-RU" sz="2000" b="1" dirty="0" smtClean="0">
                <a:solidFill>
                  <a:srgbClr val="002060"/>
                </a:solidFill>
              </a:rPr>
              <a:t>Аварии, несчастные случаи, инциденты</a:t>
            </a:r>
            <a:r>
              <a:rPr lang="en-US" altLang="ru-RU" sz="2000" b="1" dirty="0" smtClean="0">
                <a:solidFill>
                  <a:srgbClr val="002060"/>
                </a:solidFill>
              </a:rPr>
              <a:t>:</a:t>
            </a:r>
            <a:endParaRPr lang="ru-RU" altLang="ru-RU" sz="2000" b="1" dirty="0" smtClean="0">
              <a:solidFill>
                <a:srgbClr val="002060"/>
              </a:solidFill>
            </a:endParaRPr>
          </a:p>
        </p:txBody>
      </p:sp>
      <p:grpSp>
        <p:nvGrpSpPr>
          <p:cNvPr id="9" name="Group 36"/>
          <p:cNvGrpSpPr>
            <a:grpSpLocks/>
          </p:cNvGrpSpPr>
          <p:nvPr/>
        </p:nvGrpSpPr>
        <p:grpSpPr bwMode="auto">
          <a:xfrm>
            <a:off x="0" y="127000"/>
            <a:ext cx="9144000" cy="1611313"/>
            <a:chOff x="0" y="-251"/>
            <a:chExt cx="5760" cy="1015"/>
          </a:xfrm>
        </p:grpSpPr>
        <p:sp>
          <p:nvSpPr>
            <p:cNvPr id="10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>
                <a:latin typeface="Calibri" panose="020F0502020204030204" pitchFamily="34" charset="0"/>
              </a:endParaRPr>
            </a:p>
          </p:txBody>
        </p:sp>
        <p:sp>
          <p:nvSpPr>
            <p:cNvPr id="11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2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4" name="Text Box 40"/>
            <p:cNvSpPr txBox="1">
              <a:spLocks noChangeArrowheads="1"/>
            </p:cNvSpPr>
            <p:nvPr/>
          </p:nvSpPr>
          <p:spPr bwMode="auto">
            <a:xfrm>
              <a:off x="327" y="-251"/>
              <a:ext cx="5241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15" name="Picture 41" descr="fsetan_emblema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15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 spd="med">
    <p:cover dir="l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1954088" cy="4810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600" dirty="0" smtClean="0"/>
              <a:t>4</a:t>
            </a:r>
          </a:p>
          <a:p>
            <a:endParaRPr lang="ru-RU" altLang="ru-RU" sz="1600" dirty="0"/>
          </a:p>
        </p:txBody>
      </p:sp>
      <p:sp>
        <p:nvSpPr>
          <p:cNvPr id="7176" name="Скругленный прямоугольник 1"/>
          <p:cNvSpPr>
            <a:spLocks noChangeArrowheads="1"/>
          </p:cNvSpPr>
          <p:nvPr/>
        </p:nvSpPr>
        <p:spPr bwMode="auto">
          <a:xfrm>
            <a:off x="6084168" y="3302990"/>
            <a:ext cx="7843838" cy="994590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 b="1" dirty="0" smtClean="0">
              <a:solidFill>
                <a:srgbClr val="002060"/>
              </a:solidFill>
            </a:endParaRPr>
          </a:p>
          <a:p>
            <a:pPr algn="ctr" eaLnBrk="1" hangingPunct="1"/>
            <a:endParaRPr lang="ru-RU" altLang="ru-RU" sz="2400" b="1" dirty="0" smtClean="0">
              <a:solidFill>
                <a:srgbClr val="002060"/>
              </a:solidFill>
            </a:endParaRPr>
          </a:p>
          <a:p>
            <a:pPr algn="ctr" eaLnBrk="1" hangingPunct="1">
              <a:spcBef>
                <a:spcPts val="2400"/>
              </a:spcBef>
            </a:pPr>
            <a:endParaRPr lang="ru-RU" altLang="ru-RU" b="1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2267744" y="6093296"/>
            <a:ext cx="4675584" cy="432048"/>
          </a:xfrm>
          <a:prstGeom prst="rect">
            <a:avLst/>
          </a:prstGeom>
          <a:solidFill>
            <a:schemeClr val="accent5">
              <a:lumMod val="90000"/>
            </a:schemeClr>
          </a:solidFill>
          <a:ln w="9525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67744" y="6140043"/>
            <a:ext cx="46755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Количество инцидентов увеличилось на 100</a:t>
            </a:r>
            <a:r>
              <a:rPr lang="en-US" sz="1600" dirty="0" smtClean="0"/>
              <a:t>%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2598877947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11" name="Group 36"/>
          <p:cNvGrpSpPr>
            <a:grpSpLocks/>
          </p:cNvGrpSpPr>
          <p:nvPr/>
        </p:nvGrpSpPr>
        <p:grpSpPr bwMode="auto">
          <a:xfrm>
            <a:off x="33536" y="-39934"/>
            <a:ext cx="9144000" cy="1611313"/>
            <a:chOff x="0" y="-251"/>
            <a:chExt cx="5760" cy="1015"/>
          </a:xfrm>
        </p:grpSpPr>
        <p:sp>
          <p:nvSpPr>
            <p:cNvPr id="12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>
                <a:latin typeface="Calibri" panose="020F0502020204030204" pitchFamily="34" charset="0"/>
              </a:endParaRPr>
            </a:p>
          </p:txBody>
        </p:sp>
        <p:sp>
          <p:nvSpPr>
            <p:cNvPr id="14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5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6" name="Text Box 40"/>
            <p:cNvSpPr txBox="1">
              <a:spLocks noChangeArrowheads="1"/>
            </p:cNvSpPr>
            <p:nvPr/>
          </p:nvSpPr>
          <p:spPr bwMode="auto">
            <a:xfrm>
              <a:off x="327" y="-251"/>
              <a:ext cx="5241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17" name="Picture 41" descr="fsetan_emblema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15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877084137"/>
      </p:ext>
    </p:extLst>
  </p:cSld>
  <p:clrMapOvr>
    <a:masterClrMapping/>
  </p:clrMapOvr>
  <p:transition spd="med">
    <p:cover dir="l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1954088" cy="4810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600" dirty="0" smtClean="0"/>
              <a:t>5</a:t>
            </a:r>
          </a:p>
          <a:p>
            <a:endParaRPr lang="ru-RU" altLang="ru-RU" sz="1600" dirty="0"/>
          </a:p>
        </p:txBody>
      </p:sp>
      <p:sp>
        <p:nvSpPr>
          <p:cNvPr id="12" name="TextBox 1"/>
          <p:cNvSpPr txBox="1"/>
          <p:nvPr/>
        </p:nvSpPr>
        <p:spPr>
          <a:xfrm>
            <a:off x="6553200" y="3350567"/>
            <a:ext cx="914400" cy="899436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b="1" dirty="0">
                <a:solidFill>
                  <a:schemeClr val="bg1"/>
                </a:solidFill>
              </a:rPr>
              <a:t>п</a:t>
            </a:r>
            <a:r>
              <a:rPr lang="ru-RU" sz="1800" b="1" dirty="0" smtClean="0">
                <a:solidFill>
                  <a:schemeClr val="bg1"/>
                </a:solidFill>
              </a:rPr>
              <a:t>роверено </a:t>
            </a:r>
          </a:p>
          <a:p>
            <a:pPr algn="ctr"/>
            <a:r>
              <a:rPr lang="ru-RU" sz="1800" b="1" dirty="0" smtClean="0">
                <a:solidFill>
                  <a:schemeClr val="bg1"/>
                </a:solidFill>
              </a:rPr>
              <a:t>3365</a:t>
            </a:r>
          </a:p>
          <a:p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1902954" y="6093296"/>
            <a:ext cx="5415880" cy="432048"/>
          </a:xfrm>
          <a:prstGeom prst="rect">
            <a:avLst/>
          </a:prstGeom>
          <a:solidFill>
            <a:schemeClr val="accent5">
              <a:lumMod val="90000"/>
            </a:schemeClr>
          </a:solidFill>
          <a:ln w="9525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65715" y="6157582"/>
            <a:ext cx="50405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Количество плановых проверок снизилось на 44</a:t>
            </a:r>
            <a:r>
              <a:rPr lang="en-US" sz="1400" dirty="0" smtClean="0"/>
              <a:t>%</a:t>
            </a:r>
            <a:r>
              <a:rPr lang="ru-RU" sz="1400" dirty="0" smtClean="0"/>
              <a:t>.</a:t>
            </a:r>
            <a:endParaRPr lang="ru-RU" sz="1400" dirty="0"/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809259057"/>
              </p:ext>
            </p:extLst>
          </p:nvPr>
        </p:nvGraphicFramePr>
        <p:xfrm>
          <a:off x="1524000" y="1318567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11" name="Group 36"/>
          <p:cNvGrpSpPr>
            <a:grpSpLocks/>
          </p:cNvGrpSpPr>
          <p:nvPr/>
        </p:nvGrpSpPr>
        <p:grpSpPr bwMode="auto">
          <a:xfrm>
            <a:off x="38894" y="-104039"/>
            <a:ext cx="9144000" cy="1611313"/>
            <a:chOff x="0" y="-251"/>
            <a:chExt cx="5760" cy="1015"/>
          </a:xfrm>
        </p:grpSpPr>
        <p:sp>
          <p:nvSpPr>
            <p:cNvPr id="16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>
                <a:latin typeface="Calibri" panose="020F0502020204030204" pitchFamily="34" charset="0"/>
              </a:endParaRPr>
            </a:p>
          </p:txBody>
        </p:sp>
        <p:sp>
          <p:nvSpPr>
            <p:cNvPr id="17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8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9" name="Text Box 40"/>
            <p:cNvSpPr txBox="1">
              <a:spLocks noChangeArrowheads="1"/>
            </p:cNvSpPr>
            <p:nvPr/>
          </p:nvSpPr>
          <p:spPr bwMode="auto">
            <a:xfrm>
              <a:off x="327" y="-251"/>
              <a:ext cx="5241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20" name="Picture 41" descr="fsetan_emblema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15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441509435"/>
      </p:ext>
    </p:extLst>
  </p:cSld>
  <p:clrMapOvr>
    <a:masterClrMapping/>
  </p:clrMapOvr>
  <p:transition spd="med">
    <p:cover dir="l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1954088" cy="4810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600" dirty="0" smtClean="0"/>
              <a:t>6</a:t>
            </a:r>
          </a:p>
          <a:p>
            <a:endParaRPr lang="ru-RU" altLang="ru-RU" sz="1600" dirty="0"/>
          </a:p>
        </p:txBody>
      </p:sp>
      <p:sp>
        <p:nvSpPr>
          <p:cNvPr id="12" name="TextBox 1"/>
          <p:cNvSpPr txBox="1"/>
          <p:nvPr/>
        </p:nvSpPr>
        <p:spPr>
          <a:xfrm>
            <a:off x="6553200" y="3350567"/>
            <a:ext cx="914400" cy="899436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b="1" dirty="0">
                <a:solidFill>
                  <a:schemeClr val="bg1"/>
                </a:solidFill>
              </a:rPr>
              <a:t>п</a:t>
            </a:r>
            <a:r>
              <a:rPr lang="ru-RU" sz="1800" b="1" dirty="0" smtClean="0">
                <a:solidFill>
                  <a:schemeClr val="bg1"/>
                </a:solidFill>
              </a:rPr>
              <a:t>роверено </a:t>
            </a:r>
          </a:p>
          <a:p>
            <a:pPr algn="ctr"/>
            <a:r>
              <a:rPr lang="ru-RU" sz="1800" b="1" dirty="0" smtClean="0">
                <a:solidFill>
                  <a:schemeClr val="bg1"/>
                </a:solidFill>
              </a:rPr>
              <a:t>3365</a:t>
            </a:r>
          </a:p>
          <a:p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1902954" y="6093296"/>
            <a:ext cx="5415880" cy="432048"/>
          </a:xfrm>
          <a:prstGeom prst="rect">
            <a:avLst/>
          </a:prstGeom>
          <a:solidFill>
            <a:schemeClr val="accent5">
              <a:lumMod val="90000"/>
            </a:schemeClr>
          </a:solidFill>
          <a:ln w="9525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90614" y="6157582"/>
            <a:ext cx="50405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Количество внеплановых  проверок увеличилось на 10</a:t>
            </a:r>
            <a:r>
              <a:rPr lang="en-US" sz="1400" dirty="0" smtClean="0"/>
              <a:t>%</a:t>
            </a:r>
            <a:r>
              <a:rPr lang="ru-RU" sz="1400" dirty="0" smtClean="0"/>
              <a:t>.</a:t>
            </a:r>
            <a:endParaRPr lang="ru-RU" sz="1400" dirty="0"/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570234031"/>
              </p:ext>
            </p:extLst>
          </p:nvPr>
        </p:nvGraphicFramePr>
        <p:xfrm>
          <a:off x="1691680" y="1318567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11" name="Group 36"/>
          <p:cNvGrpSpPr>
            <a:grpSpLocks/>
          </p:cNvGrpSpPr>
          <p:nvPr/>
        </p:nvGrpSpPr>
        <p:grpSpPr bwMode="auto">
          <a:xfrm>
            <a:off x="38894" y="-98243"/>
            <a:ext cx="9144000" cy="1611313"/>
            <a:chOff x="0" y="-251"/>
            <a:chExt cx="5760" cy="1015"/>
          </a:xfrm>
        </p:grpSpPr>
        <p:sp>
          <p:nvSpPr>
            <p:cNvPr id="14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>
                <a:latin typeface="Calibri" panose="020F0502020204030204" pitchFamily="34" charset="0"/>
              </a:endParaRPr>
            </a:p>
          </p:txBody>
        </p:sp>
        <p:sp>
          <p:nvSpPr>
            <p:cNvPr id="15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6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7" name="Text Box 40"/>
            <p:cNvSpPr txBox="1">
              <a:spLocks noChangeArrowheads="1"/>
            </p:cNvSpPr>
            <p:nvPr/>
          </p:nvSpPr>
          <p:spPr bwMode="auto">
            <a:xfrm>
              <a:off x="327" y="-251"/>
              <a:ext cx="5241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18" name="Picture 41" descr="fsetan_emblema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15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063209402"/>
      </p:ext>
    </p:extLst>
  </p:cSld>
  <p:clrMapOvr>
    <a:masterClrMapping/>
  </p:clrMapOvr>
  <p:transition spd="med">
    <p:cover dir="l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1954088" cy="4810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600" dirty="0" smtClean="0"/>
              <a:t>8</a:t>
            </a:r>
          </a:p>
          <a:p>
            <a:endParaRPr lang="ru-RU" altLang="ru-RU" sz="1600" dirty="0"/>
          </a:p>
        </p:txBody>
      </p:sp>
      <p:sp>
        <p:nvSpPr>
          <p:cNvPr id="7176" name="Скругленный прямоугольник 1"/>
          <p:cNvSpPr>
            <a:spLocks noChangeArrowheads="1"/>
          </p:cNvSpPr>
          <p:nvPr/>
        </p:nvSpPr>
        <p:spPr bwMode="auto">
          <a:xfrm>
            <a:off x="1043608" y="1272790"/>
            <a:ext cx="7843838" cy="846544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sz="2400" dirty="0"/>
              <a:t>Количество оценок соискателей </a:t>
            </a:r>
            <a:r>
              <a:rPr lang="ru-RU" sz="2400" dirty="0" smtClean="0"/>
              <a:t>лицензий/лицензиатов</a:t>
            </a:r>
            <a:r>
              <a:rPr lang="en-US" altLang="ru-RU" sz="2400" b="1" dirty="0" smtClean="0">
                <a:solidFill>
                  <a:srgbClr val="002060"/>
                </a:solidFill>
              </a:rPr>
              <a:t>:</a:t>
            </a:r>
            <a:endParaRPr lang="ru-RU" altLang="ru-RU" sz="2400" b="1" dirty="0" smtClean="0">
              <a:solidFill>
                <a:srgbClr val="002060"/>
              </a:solidFill>
            </a:endParaRPr>
          </a:p>
        </p:txBody>
      </p:sp>
      <p:sp>
        <p:nvSpPr>
          <p:cNvPr id="12" name="TextBox 1"/>
          <p:cNvSpPr txBox="1"/>
          <p:nvPr/>
        </p:nvSpPr>
        <p:spPr>
          <a:xfrm>
            <a:off x="6553200" y="3350567"/>
            <a:ext cx="914400" cy="899436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b="1" dirty="0">
                <a:solidFill>
                  <a:schemeClr val="bg1"/>
                </a:solidFill>
              </a:rPr>
              <a:t>п</a:t>
            </a:r>
            <a:r>
              <a:rPr lang="ru-RU" sz="1800" b="1" dirty="0" smtClean="0">
                <a:solidFill>
                  <a:schemeClr val="bg1"/>
                </a:solidFill>
              </a:rPr>
              <a:t>роверено </a:t>
            </a:r>
          </a:p>
          <a:p>
            <a:pPr algn="ctr"/>
            <a:r>
              <a:rPr lang="ru-RU" sz="1800" b="1" dirty="0" smtClean="0">
                <a:solidFill>
                  <a:schemeClr val="bg1"/>
                </a:solidFill>
              </a:rPr>
              <a:t>3365</a:t>
            </a:r>
          </a:p>
          <a:p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1902954" y="6093296"/>
            <a:ext cx="5415880" cy="432048"/>
          </a:xfrm>
          <a:prstGeom prst="rect">
            <a:avLst/>
          </a:prstGeom>
          <a:solidFill>
            <a:schemeClr val="accent5">
              <a:lumMod val="90000"/>
            </a:schemeClr>
          </a:solidFill>
          <a:ln w="9525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27784" y="6157582"/>
            <a:ext cx="50405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Количество увеличилось на 17</a:t>
            </a:r>
            <a:r>
              <a:rPr lang="en-US" sz="1400" dirty="0" smtClean="0"/>
              <a:t>%</a:t>
            </a:r>
            <a:r>
              <a:rPr lang="ru-RU" sz="1400" dirty="0" smtClean="0"/>
              <a:t>.</a:t>
            </a:r>
            <a:endParaRPr lang="ru-RU" sz="1400" dirty="0"/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915016428"/>
              </p:ext>
            </p:extLst>
          </p:nvPr>
        </p:nvGraphicFramePr>
        <p:xfrm>
          <a:off x="1524000" y="1941148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20" name="Group 36"/>
          <p:cNvGrpSpPr>
            <a:grpSpLocks/>
          </p:cNvGrpSpPr>
          <p:nvPr/>
        </p:nvGrpSpPr>
        <p:grpSpPr bwMode="auto">
          <a:xfrm>
            <a:off x="0" y="10726"/>
            <a:ext cx="9144000" cy="1611313"/>
            <a:chOff x="0" y="-251"/>
            <a:chExt cx="5760" cy="1015"/>
          </a:xfrm>
        </p:grpSpPr>
        <p:sp>
          <p:nvSpPr>
            <p:cNvPr id="21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>
                <a:latin typeface="Calibri" panose="020F0502020204030204" pitchFamily="34" charset="0"/>
              </a:endParaRPr>
            </a:p>
          </p:txBody>
        </p:sp>
        <p:sp>
          <p:nvSpPr>
            <p:cNvPr id="22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3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4" name="Text Box 40"/>
            <p:cNvSpPr txBox="1">
              <a:spLocks noChangeArrowheads="1"/>
            </p:cNvSpPr>
            <p:nvPr/>
          </p:nvSpPr>
          <p:spPr bwMode="auto">
            <a:xfrm>
              <a:off x="327" y="-251"/>
              <a:ext cx="5241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25" name="Picture 41" descr="fsetan_emblema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15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22371982"/>
      </p:ext>
    </p:extLst>
  </p:cSld>
  <p:clrMapOvr>
    <a:masterClrMapping/>
  </p:clrMapOvr>
  <p:transition spd="med">
    <p:cover dir="l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6997419" y="6412079"/>
            <a:ext cx="1954088" cy="4810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600" dirty="0" smtClean="0"/>
              <a:t>9</a:t>
            </a:r>
          </a:p>
          <a:p>
            <a:endParaRPr lang="ru-RU" altLang="ru-RU" sz="1600" dirty="0"/>
          </a:p>
        </p:txBody>
      </p:sp>
      <p:sp>
        <p:nvSpPr>
          <p:cNvPr id="7176" name="Скругленный прямоугольник 1"/>
          <p:cNvSpPr>
            <a:spLocks noChangeArrowheads="1"/>
          </p:cNvSpPr>
          <p:nvPr/>
        </p:nvSpPr>
        <p:spPr bwMode="auto">
          <a:xfrm>
            <a:off x="988366" y="1602511"/>
            <a:ext cx="7843838" cy="994590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400" b="1" dirty="0" smtClean="0">
                <a:solidFill>
                  <a:srgbClr val="002060"/>
                </a:solidFill>
              </a:rPr>
              <a:t>Результативные и безрезультативные проверки</a:t>
            </a:r>
            <a:r>
              <a:rPr lang="en-US" altLang="ru-RU" sz="2400" b="1" dirty="0" smtClean="0">
                <a:solidFill>
                  <a:srgbClr val="002060"/>
                </a:solidFill>
              </a:rPr>
              <a:t>:</a:t>
            </a:r>
            <a:endParaRPr lang="ru-RU" altLang="ru-RU" sz="2400" b="1" dirty="0" smtClean="0">
              <a:solidFill>
                <a:srgbClr val="002060"/>
              </a:solidFill>
            </a:endParaRPr>
          </a:p>
        </p:txBody>
      </p:sp>
      <p:sp>
        <p:nvSpPr>
          <p:cNvPr id="12" name="TextBox 1"/>
          <p:cNvSpPr txBox="1"/>
          <p:nvPr/>
        </p:nvSpPr>
        <p:spPr>
          <a:xfrm>
            <a:off x="6553200" y="3350567"/>
            <a:ext cx="914400" cy="899436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b="1" dirty="0">
                <a:solidFill>
                  <a:schemeClr val="bg1"/>
                </a:solidFill>
              </a:rPr>
              <a:t>п</a:t>
            </a:r>
            <a:r>
              <a:rPr lang="ru-RU" sz="1800" b="1" dirty="0" smtClean="0">
                <a:solidFill>
                  <a:schemeClr val="bg1"/>
                </a:solidFill>
              </a:rPr>
              <a:t>роверено </a:t>
            </a:r>
          </a:p>
          <a:p>
            <a:pPr algn="ctr"/>
            <a:r>
              <a:rPr lang="ru-RU" sz="1800" b="1" dirty="0" smtClean="0">
                <a:solidFill>
                  <a:schemeClr val="bg1"/>
                </a:solidFill>
              </a:rPr>
              <a:t>3365</a:t>
            </a:r>
          </a:p>
          <a:p>
            <a:endParaRPr lang="ru-RU" sz="1800" b="1" dirty="0">
              <a:solidFill>
                <a:srgbClr val="002060"/>
              </a:solidFill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5468911"/>
              </p:ext>
            </p:extLst>
          </p:nvPr>
        </p:nvGraphicFramePr>
        <p:xfrm>
          <a:off x="143508" y="2348880"/>
          <a:ext cx="8856984" cy="1630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1440160"/>
                <a:gridCol w="3816424"/>
                <a:gridCol w="1008112"/>
              </a:tblGrid>
              <a:tr h="576064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7" marR="91447"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Плановые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marL="91447" marR="91447"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</a:rPr>
                        <a:t>Внеплановые (по  согласованию с  органами прокуратуры)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 marL="91447" marR="91447" marT="45711" marB="4571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C00000"/>
                          </a:solidFill>
                        </a:rPr>
                        <a:t>Всего</a:t>
                      </a:r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:</a:t>
                      </a:r>
                      <a:endParaRPr lang="ru-RU" sz="1600" dirty="0">
                        <a:solidFill>
                          <a:srgbClr val="C00000"/>
                        </a:solidFill>
                      </a:endParaRPr>
                    </a:p>
                  </a:txBody>
                  <a:tcPr marL="91447" marR="91447" marT="45711" marB="4571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5497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результативные</a:t>
                      </a:r>
                    </a:p>
                  </a:txBody>
                  <a:tcPr marL="91467" marR="91467" marT="45736" marB="4573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ru-RU" sz="2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67" marR="91467" marT="45736" marB="4573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ru-RU" sz="2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67" marR="91467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18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 marL="91467" marR="91467" marT="45736" marB="45736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217">
                <a:tc>
                  <a:txBody>
                    <a:bodyPr/>
                    <a:lstStyle/>
                    <a:p>
                      <a:pPr algn="l"/>
                      <a:r>
                        <a:rPr lang="ru-RU" sz="2000" baseline="0" dirty="0" smtClean="0">
                          <a:solidFill>
                            <a:srgbClr val="000066"/>
                          </a:solidFill>
                        </a:rPr>
                        <a:t>безрезультативные</a:t>
                      </a:r>
                      <a:endParaRPr lang="ru-RU" sz="2000" baseline="0" dirty="0">
                        <a:solidFill>
                          <a:srgbClr val="000066"/>
                        </a:solidFill>
                      </a:endParaRPr>
                    </a:p>
                  </a:txBody>
                  <a:tcPr marL="91467" marR="91467" marT="45736" marB="4573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2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67" marR="91467" marT="45736" marB="4573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2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67" marR="91467" marT="45736" marB="4573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 marL="91467" marR="91467" marT="45736" marB="45736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10" name="Group 36"/>
          <p:cNvGrpSpPr>
            <a:grpSpLocks/>
          </p:cNvGrpSpPr>
          <p:nvPr/>
        </p:nvGrpSpPr>
        <p:grpSpPr bwMode="auto">
          <a:xfrm>
            <a:off x="0" y="127000"/>
            <a:ext cx="9144000" cy="1611313"/>
            <a:chOff x="0" y="-251"/>
            <a:chExt cx="5760" cy="1015"/>
          </a:xfrm>
        </p:grpSpPr>
        <p:sp>
          <p:nvSpPr>
            <p:cNvPr id="14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>
                <a:latin typeface="Calibri" panose="020F0502020204030204" pitchFamily="34" charset="0"/>
              </a:endParaRPr>
            </a:p>
          </p:txBody>
        </p:sp>
        <p:sp>
          <p:nvSpPr>
            <p:cNvPr id="15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6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7" name="Text Box 40"/>
            <p:cNvSpPr txBox="1">
              <a:spLocks noChangeArrowheads="1"/>
            </p:cNvSpPr>
            <p:nvPr/>
          </p:nvSpPr>
          <p:spPr bwMode="auto">
            <a:xfrm>
              <a:off x="327" y="-251"/>
              <a:ext cx="5241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18" name="Picture 41" descr="fsetan_emblema2007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15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25665258"/>
      </p:ext>
    </p:extLst>
  </p:cSld>
  <p:clrMapOvr>
    <a:masterClrMapping/>
  </p:clrMapOvr>
  <p:transition spd="med">
    <p:cover dir="l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1954088" cy="4810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600" dirty="0" smtClean="0"/>
              <a:t>10</a:t>
            </a:r>
          </a:p>
          <a:p>
            <a:endParaRPr lang="ru-RU" altLang="ru-RU" sz="1600" dirty="0"/>
          </a:p>
        </p:txBody>
      </p:sp>
      <p:sp>
        <p:nvSpPr>
          <p:cNvPr id="7176" name="Скругленный прямоугольник 1"/>
          <p:cNvSpPr>
            <a:spLocks noChangeArrowheads="1"/>
          </p:cNvSpPr>
          <p:nvPr/>
        </p:nvSpPr>
        <p:spPr bwMode="auto">
          <a:xfrm>
            <a:off x="650081" y="1412776"/>
            <a:ext cx="7843838" cy="994590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 b="1" dirty="0" smtClean="0">
              <a:solidFill>
                <a:srgbClr val="002060"/>
              </a:solidFill>
            </a:endParaRPr>
          </a:p>
          <a:p>
            <a:pPr algn="ctr" eaLnBrk="1" hangingPunct="1"/>
            <a:r>
              <a:rPr lang="ru-RU" altLang="ru-RU" sz="2000" b="1" dirty="0" smtClean="0">
                <a:solidFill>
                  <a:srgbClr val="002060"/>
                </a:solidFill>
              </a:rPr>
              <a:t>По итогам 2023 года</a:t>
            </a:r>
            <a:r>
              <a:rPr lang="en-US" altLang="ru-RU" sz="2000" b="1" dirty="0" smtClean="0">
                <a:solidFill>
                  <a:srgbClr val="002060"/>
                </a:solidFill>
              </a:rPr>
              <a:t> </a:t>
            </a:r>
            <a:r>
              <a:rPr lang="ru-RU" altLang="ru-RU" sz="2000" b="1" dirty="0" smtClean="0">
                <a:solidFill>
                  <a:srgbClr val="002060"/>
                </a:solidFill>
              </a:rPr>
              <a:t>выявлено 2154 нарушения</a:t>
            </a:r>
            <a:r>
              <a:rPr lang="en-US" altLang="ru-RU" sz="2000" b="1" dirty="0" smtClean="0">
                <a:solidFill>
                  <a:srgbClr val="002060"/>
                </a:solidFill>
              </a:rPr>
              <a:t>:</a:t>
            </a:r>
            <a:endParaRPr lang="ru-RU" altLang="ru-RU" sz="2000" b="1" dirty="0" smtClean="0">
              <a:solidFill>
                <a:srgbClr val="002060"/>
              </a:solidFill>
            </a:endParaRPr>
          </a:p>
          <a:p>
            <a:pPr algn="ctr" eaLnBrk="1" hangingPunct="1"/>
            <a:endParaRPr lang="ru-RU" altLang="ru-RU" sz="2400" b="1" dirty="0" smtClean="0">
              <a:solidFill>
                <a:srgbClr val="002060"/>
              </a:solidFill>
            </a:endParaRPr>
          </a:p>
          <a:p>
            <a:pPr algn="ctr" eaLnBrk="1" hangingPunct="1">
              <a:spcBef>
                <a:spcPts val="2400"/>
              </a:spcBef>
            </a:pPr>
            <a:endParaRPr lang="ru-RU" altLang="ru-RU" b="1" dirty="0">
              <a:solidFill>
                <a:srgbClr val="C00000"/>
              </a:solidFill>
            </a:endParaRPr>
          </a:p>
        </p:txBody>
      </p:sp>
      <p:sp>
        <p:nvSpPr>
          <p:cNvPr id="12" name="TextBox 1"/>
          <p:cNvSpPr txBox="1"/>
          <p:nvPr/>
        </p:nvSpPr>
        <p:spPr>
          <a:xfrm>
            <a:off x="6553200" y="3350567"/>
            <a:ext cx="914400" cy="899436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b="1" dirty="0">
                <a:solidFill>
                  <a:schemeClr val="bg1"/>
                </a:solidFill>
              </a:rPr>
              <a:t>п</a:t>
            </a:r>
            <a:r>
              <a:rPr lang="ru-RU" sz="1800" b="1" dirty="0" smtClean="0">
                <a:solidFill>
                  <a:schemeClr val="bg1"/>
                </a:solidFill>
              </a:rPr>
              <a:t>роверено </a:t>
            </a:r>
          </a:p>
          <a:p>
            <a:pPr algn="ctr"/>
            <a:r>
              <a:rPr lang="ru-RU" sz="1800" b="1" dirty="0" smtClean="0">
                <a:solidFill>
                  <a:schemeClr val="bg1"/>
                </a:solidFill>
              </a:rPr>
              <a:t>3365</a:t>
            </a:r>
          </a:p>
          <a:p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3608" y="5969563"/>
            <a:ext cx="7056784" cy="646331"/>
          </a:xfrm>
          <a:prstGeom prst="rect">
            <a:avLst/>
          </a:prstGeom>
          <a:solidFill>
            <a:schemeClr val="accent5">
              <a:lumMod val="9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За аналогичный период 2022 года выявлено 985 нарушений. Увеличение показателя на 119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%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625159305"/>
              </p:ext>
            </p:extLst>
          </p:nvPr>
        </p:nvGraphicFramePr>
        <p:xfrm>
          <a:off x="1691680" y="198884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11" name="Group 36"/>
          <p:cNvGrpSpPr>
            <a:grpSpLocks/>
          </p:cNvGrpSpPr>
          <p:nvPr/>
        </p:nvGrpSpPr>
        <p:grpSpPr bwMode="auto">
          <a:xfrm>
            <a:off x="0" y="127000"/>
            <a:ext cx="9144000" cy="1611313"/>
            <a:chOff x="0" y="-251"/>
            <a:chExt cx="5760" cy="1015"/>
          </a:xfrm>
        </p:grpSpPr>
        <p:sp>
          <p:nvSpPr>
            <p:cNvPr id="14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>
                <a:latin typeface="Calibri" panose="020F0502020204030204" pitchFamily="34" charset="0"/>
              </a:endParaRPr>
            </a:p>
          </p:txBody>
        </p:sp>
        <p:sp>
          <p:nvSpPr>
            <p:cNvPr id="15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6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7" name="Text Box 40"/>
            <p:cNvSpPr txBox="1">
              <a:spLocks noChangeArrowheads="1"/>
            </p:cNvSpPr>
            <p:nvPr/>
          </p:nvSpPr>
          <p:spPr bwMode="auto">
            <a:xfrm>
              <a:off x="327" y="-251"/>
              <a:ext cx="5241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18" name="Picture 41" descr="fsetan_emblema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15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596366080"/>
      </p:ext>
    </p:extLst>
  </p:cSld>
  <p:clrMapOvr>
    <a:masterClrMapping/>
  </p:clrMapOvr>
  <p:transition spd="med">
    <p:cover dir="l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65807</TotalTime>
  <Words>714</Words>
  <Application>Microsoft Office PowerPoint</Application>
  <PresentationFormat>Экран (4:3)</PresentationFormat>
  <Paragraphs>157</Paragraphs>
  <Slides>15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Wingdings</vt:lpstr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ГГТН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Копылов</dc:creator>
  <cp:lastModifiedBy>Якимова Наталия Анатольевна</cp:lastModifiedBy>
  <cp:revision>2781</cp:revision>
  <cp:lastPrinted>2023-11-13T08:37:12Z</cp:lastPrinted>
  <dcterms:created xsi:type="dcterms:W3CDTF">2000-02-02T11:29:10Z</dcterms:created>
  <dcterms:modified xsi:type="dcterms:W3CDTF">2023-11-27T10:12:08Z</dcterms:modified>
</cp:coreProperties>
</file>